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21"/>
  </p:notesMasterIdLst>
  <p:handoutMasterIdLst>
    <p:handoutMasterId r:id="rId22"/>
  </p:handoutMasterIdLst>
  <p:sldIdLst>
    <p:sldId id="256" r:id="rId5"/>
    <p:sldId id="292" r:id="rId6"/>
    <p:sldId id="283" r:id="rId7"/>
    <p:sldId id="297" r:id="rId8"/>
    <p:sldId id="304" r:id="rId9"/>
    <p:sldId id="305" r:id="rId10"/>
    <p:sldId id="306" r:id="rId11"/>
    <p:sldId id="309" r:id="rId12"/>
    <p:sldId id="307" r:id="rId13"/>
    <p:sldId id="308" r:id="rId14"/>
    <p:sldId id="302" r:id="rId15"/>
    <p:sldId id="310" r:id="rId16"/>
    <p:sldId id="299" r:id="rId17"/>
    <p:sldId id="301" r:id="rId18"/>
    <p:sldId id="294" r:id="rId19"/>
    <p:sldId id="30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9" autoAdjust="0"/>
    <p:restoredTop sz="87959" autoAdjust="0"/>
  </p:normalViewPr>
  <p:slideViewPr>
    <p:cSldViewPr snapToGrid="0" showGuides="1">
      <p:cViewPr varScale="1">
        <p:scale>
          <a:sx n="98" d="100"/>
          <a:sy n="98" d="100"/>
        </p:scale>
        <p:origin x="1624" y="488"/>
      </p:cViewPr>
      <p:guideLst/>
    </p:cSldViewPr>
  </p:slideViewPr>
  <p:outlineViewPr>
    <p:cViewPr>
      <p:scale>
        <a:sx n="33" d="100"/>
        <a:sy n="33" d="100"/>
      </p:scale>
      <p:origin x="0" y="-4982"/>
    </p:cViewPr>
  </p:outlineViewPr>
  <p:notesTextViewPr>
    <p:cViewPr>
      <p:scale>
        <a:sx n="1" d="1"/>
        <a:sy n="1" d="1"/>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7/15/25</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7/15/25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Adapter layers: only small additional neural layers are inserted into the model, and only these layers are trained. </a:t>
            </a:r>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1495560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LLM automate the literature review process, aiding researchers in quickly identifying and analyzing relevant studies, thereby saving time and human resources.</a:t>
            </a:r>
          </a:p>
          <a:p>
            <a:pPr marL="228600" indent="-228600">
              <a:buAutoNum type="arabicPeriod"/>
            </a:pPr>
            <a:r>
              <a:rPr lang="en-US" dirty="0"/>
              <a:t>New Drug Discovery: </a:t>
            </a:r>
          </a:p>
          <a:p>
            <a:pPr marL="228600" indent="-228600">
              <a:buAutoNum type="arabicPeriod"/>
            </a:pPr>
            <a:r>
              <a:rPr lang="en-US" b="0" dirty="0"/>
              <a:t>Use case:</a:t>
            </a:r>
            <a:r>
              <a:rPr lang="en-US" dirty="0"/>
              <a:t> A doctor enters symptoms like chest pain, difficulty breathing, and fatigue into an LLM-based system. The LLM correlates these with the patient's medical history and suggests possibilities like heart disease or a respiratory condition, offering relevant diagnostic tests or treatment options based on clinical studies.</a:t>
            </a:r>
          </a:p>
          <a:p>
            <a:pPr marL="228600" indent="-228600">
              <a:buAutoNum type="arabicPeriod"/>
            </a:pPr>
            <a:r>
              <a:rPr lang="en-US" dirty="0"/>
              <a:t>Use case: During a patient visit, an LLM automatically records the conversation and generates a structured clinical note that includes the patient's symptoms, diagnosis, and treatment plan. This reduces the time clinicians spend on paperwork.</a:t>
            </a:r>
          </a:p>
        </p:txBody>
      </p:sp>
      <p:sp>
        <p:nvSpPr>
          <p:cNvPr id="4" name="Slide Number Placeholder 3"/>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31922040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12</a:t>
            </a:fld>
            <a:endParaRPr lang="en-US" dirty="0"/>
          </a:p>
        </p:txBody>
      </p:sp>
    </p:spTree>
    <p:extLst>
      <p:ext uri="{BB962C8B-B14F-4D97-AF65-F5344CB8AC3E}">
        <p14:creationId xmlns:p14="http://schemas.microsoft.com/office/powerpoint/2010/main" val="13245686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en-US" b="1" i="0" dirty="0">
                <a:effectLst/>
                <a:latin typeface="var( --e-global-typography-5d167aa-font-family )"/>
              </a:rPr>
              <a:t>Lack of long-term memory and learning, Limited reasoning – LLMs struggle complex multistep problems, </a:t>
            </a:r>
            <a:r>
              <a:rPr lang="en-US" dirty="0"/>
              <a:t>Limited Knowledge: </a:t>
            </a:r>
            <a:r>
              <a:rPr lang="en-US" i="0" dirty="0">
                <a:effectLst/>
                <a:latin typeface="var( --e-global-typography-5d167aa-font-family )"/>
              </a:rPr>
              <a:t>LLMs can’t update it’s knowledgebase. </a:t>
            </a:r>
            <a:endParaRPr lang="en-US" dirty="0"/>
          </a:p>
          <a:p>
            <a:r>
              <a:rPr lang="en-US" dirty="0"/>
              <a:t>4. Employing medical LLM may involve the transmission and storage of sensitive patient consultation data and confidential medical personnel information. It is imperative to implement robust measures to safeguard data security and ensure the anonymity of sensitive information. Data encryption technology should be applied to fortify the security and privacy of user data.</a:t>
            </a:r>
          </a:p>
        </p:txBody>
      </p:sp>
      <p:sp>
        <p:nvSpPr>
          <p:cNvPr id="4" name="Slide Number Placeholder 3"/>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3740453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en-US" b="1" i="0" dirty="0">
                <a:effectLst/>
                <a:latin typeface="var( --e-global-typography-5d167aa-font-family )"/>
              </a:rPr>
              <a:t>Lack of long-term memory and learning, Limited reasoning – LLMs struggle complex multistep problems, </a:t>
            </a:r>
            <a:r>
              <a:rPr lang="en-US" dirty="0"/>
              <a:t>Limited Knowledge: </a:t>
            </a:r>
            <a:r>
              <a:rPr lang="en-US" i="0" dirty="0">
                <a:effectLst/>
                <a:latin typeface="var( --e-global-typography-5d167aa-font-family )"/>
              </a:rPr>
              <a:t>LLMs can’t update it’s knowledgebase. </a:t>
            </a:r>
            <a:endParaRPr lang="en-US" dirty="0"/>
          </a:p>
          <a:p>
            <a:r>
              <a:rPr lang="en-US" dirty="0"/>
              <a:t>4. Employing medical LLM may involve the transmission and storage of sensitive patient consultation data and confidential medical personnel information. It is imperative to implement robust measures to safeguard data security and ensure the anonymity of sensitive information. Data encryption technology should be applied to fortify the security and privacy of user data.</a:t>
            </a:r>
          </a:p>
        </p:txBody>
      </p:sp>
      <p:sp>
        <p:nvSpPr>
          <p:cNvPr id="4" name="Slide Number Placeholder 3"/>
          <p:cNvSpPr>
            <a:spLocks noGrp="1"/>
          </p:cNvSpPr>
          <p:nvPr>
            <p:ph type="sldNum" sz="quarter" idx="5"/>
          </p:nvPr>
        </p:nvSpPr>
        <p:spPr/>
        <p:txBody>
          <a:bodyPr/>
          <a:lstStyle/>
          <a:p>
            <a:fld id="{B63359F2-43EF-4812-9DC0-98C0B1A40681}" type="slidenum">
              <a:rPr lang="en-US" smtClean="0"/>
              <a:t>14</a:t>
            </a:fld>
            <a:endParaRPr lang="en-US" dirty="0"/>
          </a:p>
        </p:txBody>
      </p:sp>
    </p:spTree>
    <p:extLst>
      <p:ext uri="{BB962C8B-B14F-4D97-AF65-F5344CB8AC3E}">
        <p14:creationId xmlns:p14="http://schemas.microsoft.com/office/powerpoint/2010/main" val="393677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15</a:t>
            </a:fld>
            <a:endParaRPr lang="en-US" dirty="0"/>
          </a:p>
        </p:txBody>
      </p:sp>
    </p:spTree>
    <p:extLst>
      <p:ext uri="{BB962C8B-B14F-4D97-AF65-F5344CB8AC3E}">
        <p14:creationId xmlns:p14="http://schemas.microsoft.com/office/powerpoint/2010/main" val="11934647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LLM automate the literature review process, aiding researchers in quickly identifying and analyzing relevant studies, thereby saving time and human resources.</a:t>
            </a:r>
          </a:p>
        </p:txBody>
      </p:sp>
      <p:sp>
        <p:nvSpPr>
          <p:cNvPr id="4" name="Slide Number Placeholder 3"/>
          <p:cNvSpPr>
            <a:spLocks noGrp="1"/>
          </p:cNvSpPr>
          <p:nvPr>
            <p:ph type="sldNum" sz="quarter" idx="5"/>
          </p:nvPr>
        </p:nvSpPr>
        <p:spPr/>
        <p:txBody>
          <a:bodyPr/>
          <a:lstStyle/>
          <a:p>
            <a:fld id="{B63359F2-43EF-4812-9DC0-98C0B1A40681}" type="slidenum">
              <a:rPr lang="en-US" smtClean="0"/>
              <a:t>16</a:t>
            </a:fld>
            <a:endParaRPr lang="en-US" dirty="0"/>
          </a:p>
        </p:txBody>
      </p:sp>
    </p:spTree>
    <p:extLst>
      <p:ext uri="{BB962C8B-B14F-4D97-AF65-F5344CB8AC3E}">
        <p14:creationId xmlns:p14="http://schemas.microsoft.com/office/powerpoint/2010/main" val="41808234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16570271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picture: “It shows a futuristic neural network with glowing nodes and various applications, such as writing and code generation.”</a:t>
            </a:r>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2082754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picture: “It shows a futuristic neural network with glowing nodes and various applications, such as writing and code generation.”</a:t>
            </a:r>
          </a:p>
        </p:txBody>
      </p:sp>
      <p:sp>
        <p:nvSpPr>
          <p:cNvPr id="4" name="Slide Number Placeholder 3"/>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2729736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picture: “It shows a futuristic neural network with glowing nodes and various applications, such as writing and code generation.”</a:t>
            </a:r>
          </a:p>
        </p:txBody>
      </p:sp>
      <p:sp>
        <p:nvSpPr>
          <p:cNvPr id="4" name="Slide Number Placeholder 3"/>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2789838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Adapter layers: only small additional neural layers are inserted into the model, and only these layers are trained. </a:t>
            </a:r>
          </a:p>
        </p:txBody>
      </p:sp>
      <p:sp>
        <p:nvSpPr>
          <p:cNvPr id="4" name="Slide Number Placeholder 3"/>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489225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8</a:t>
            </a:fld>
            <a:endParaRPr lang="en-US" dirty="0"/>
          </a:p>
        </p:txBody>
      </p:sp>
    </p:spTree>
    <p:extLst>
      <p:ext uri="{BB962C8B-B14F-4D97-AF65-F5344CB8AC3E}">
        <p14:creationId xmlns:p14="http://schemas.microsoft.com/office/powerpoint/2010/main" val="13217349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Adapter layers: only small additional neural layers are inserted into the model, and only these layers are trained. </a:t>
            </a:r>
          </a:p>
        </p:txBody>
      </p:sp>
      <p:sp>
        <p:nvSpPr>
          <p:cNvPr id="4" name="Slide Number Placeholder 3"/>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2003779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66615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87330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398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2228195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3417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296853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9" name="Content Placeholder 3">
            <a:extLst>
              <a:ext uri="{FF2B5EF4-FFF2-40B4-BE49-F238E27FC236}">
                <a16:creationId xmlns:a16="http://schemas.microsoft.com/office/drawing/2014/main" id="{ECA520B1-DC84-A47D-1F5E-CCD567EB2D86}"/>
              </a:ext>
            </a:extLst>
          </p:cNvPr>
          <p:cNvSpPr>
            <a:spLocks noGrp="1"/>
          </p:cNvSpPr>
          <p:nvPr>
            <p:ph sz="half" idx="13" hasCustomPrompt="1"/>
          </p:nvPr>
        </p:nvSpPr>
        <p:spPr>
          <a:xfrm>
            <a:off x="457200" y="2187362"/>
            <a:ext cx="3657600" cy="3633047"/>
          </a:xfrm>
        </p:spPr>
        <p:txBody>
          <a:bodyPr anchor="t">
            <a:normAutofit/>
          </a:bodyPr>
          <a:lstStyle>
            <a:lvl1pPr marL="34290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282437" y="2187361"/>
            <a:ext cx="744220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9833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462151" y="666984"/>
            <a:ext cx="3672970" cy="2125911"/>
          </a:xfrm>
        </p:spPr>
        <p:txBody>
          <a:bodyPr>
            <a:noAutofit/>
          </a:bodyPr>
          <a:lstStyle>
            <a:lvl1pPr algn="l">
              <a:defRPr/>
            </a:lvl1pPr>
          </a:lstStyle>
          <a:p>
            <a:r>
              <a:rPr lang="en-US" noProof="0"/>
              <a:t>Click to edit Master title style</a:t>
            </a:r>
            <a:endParaRPr lang="en-US" noProof="0" dirty="0"/>
          </a:p>
        </p:txBody>
      </p:sp>
      <p:sp>
        <p:nvSpPr>
          <p:cNvPr id="2" name="Content Placeholder 5">
            <a:extLst>
              <a:ext uri="{FF2B5EF4-FFF2-40B4-BE49-F238E27FC236}">
                <a16:creationId xmlns:a16="http://schemas.microsoft.com/office/drawing/2014/main" id="{5A0AD703-0A43-5323-CCB2-832D424EF2DB}"/>
              </a:ext>
            </a:extLst>
          </p:cNvPr>
          <p:cNvSpPr>
            <a:spLocks noGrp="1"/>
          </p:cNvSpPr>
          <p:nvPr>
            <p:ph sz="quarter" idx="4" hasCustomPrompt="1"/>
          </p:nvPr>
        </p:nvSpPr>
        <p:spPr>
          <a:xfrm>
            <a:off x="462151" y="2862479"/>
            <a:ext cx="3672970" cy="3491849"/>
          </a:xfrm>
        </p:spPr>
        <p:txBody>
          <a:bodyPr anchor="t" anchorCtr="0">
            <a:normAutofit/>
          </a:bodyPr>
          <a:lstStyle>
            <a:lvl1pPr marL="0" indent="0">
              <a:buNone/>
              <a:defRPr/>
            </a:lvl1pPr>
          </a:lstStyle>
          <a:p>
            <a:pPr lvl="0"/>
            <a:r>
              <a:rPr lang="en-US" noProof="0" dirty="0"/>
              <a:t>Click to add text </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Picture Placeholder 3">
            <a:extLst>
              <a:ext uri="{FF2B5EF4-FFF2-40B4-BE49-F238E27FC236}">
                <a16:creationId xmlns:a16="http://schemas.microsoft.com/office/drawing/2014/main" id="{4627B629-9CBE-3ECF-2D88-F07AACD0374E}"/>
              </a:ext>
            </a:extLst>
          </p:cNvPr>
          <p:cNvSpPr>
            <a:spLocks noGrp="1"/>
          </p:cNvSpPr>
          <p:nvPr>
            <p:ph type="pic" sz="quarter" idx="13" hasCustomPrompt="1"/>
          </p:nvPr>
        </p:nvSpPr>
        <p:spPr>
          <a:xfrm>
            <a:off x="4231970" y="666985"/>
            <a:ext cx="7497880" cy="5687344"/>
          </a:xfrm>
          <a:custGeom>
            <a:avLst/>
            <a:gdLst>
              <a:gd name="connsiteX0" fmla="*/ 3803282 w 7497880"/>
              <a:gd name="connsiteY0" fmla="*/ 0 h 5687344"/>
              <a:gd name="connsiteX1" fmla="*/ 7497880 w 7497880"/>
              <a:gd name="connsiteY1" fmla="*/ 0 h 5687344"/>
              <a:gd name="connsiteX2" fmla="*/ 7497880 w 7497880"/>
              <a:gd name="connsiteY2" fmla="*/ 4581885 h 5687344"/>
              <a:gd name="connsiteX3" fmla="*/ 3803282 w 7497880"/>
              <a:gd name="connsiteY3" fmla="*/ 4581885 h 5687344"/>
              <a:gd name="connsiteX4" fmla="*/ 0 w 7497880"/>
              <a:gd name="connsiteY4" fmla="*/ 0 h 5687344"/>
              <a:gd name="connsiteX5" fmla="*/ 3699373 w 7497880"/>
              <a:gd name="connsiteY5" fmla="*/ 0 h 5687344"/>
              <a:gd name="connsiteX6" fmla="*/ 3699373 w 7497880"/>
              <a:gd name="connsiteY6" fmla="*/ 4581885 h 5687344"/>
              <a:gd name="connsiteX7" fmla="*/ 2 w 7497880"/>
              <a:gd name="connsiteY7" fmla="*/ 4581885 h 5687344"/>
              <a:gd name="connsiteX8" fmla="*/ 2 w 7497880"/>
              <a:gd name="connsiteY8" fmla="*/ 4679200 h 5687344"/>
              <a:gd name="connsiteX9" fmla="*/ 3699373 w 7497880"/>
              <a:gd name="connsiteY9" fmla="*/ 4679200 h 5687344"/>
              <a:gd name="connsiteX10" fmla="*/ 3699373 w 7497880"/>
              <a:gd name="connsiteY10" fmla="*/ 5679350 h 5687344"/>
              <a:gd name="connsiteX11" fmla="*/ 3803282 w 7497880"/>
              <a:gd name="connsiteY11" fmla="*/ 5679350 h 5687344"/>
              <a:gd name="connsiteX12" fmla="*/ 3803282 w 7497880"/>
              <a:gd name="connsiteY12" fmla="*/ 4679200 h 5687344"/>
              <a:gd name="connsiteX13" fmla="*/ 7497880 w 7497880"/>
              <a:gd name="connsiteY13" fmla="*/ 4679200 h 5687344"/>
              <a:gd name="connsiteX14" fmla="*/ 7497880 w 7497880"/>
              <a:gd name="connsiteY14" fmla="*/ 5687344 h 5687344"/>
              <a:gd name="connsiteX15" fmla="*/ 0 w 7497880"/>
              <a:gd name="connsiteY15" fmla="*/ 5687344 h 568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97880" h="5687344">
                <a:moveTo>
                  <a:pt x="3803282" y="0"/>
                </a:moveTo>
                <a:lnTo>
                  <a:pt x="7497880" y="0"/>
                </a:lnTo>
                <a:lnTo>
                  <a:pt x="7497880" y="4581885"/>
                </a:lnTo>
                <a:lnTo>
                  <a:pt x="3803282" y="4581885"/>
                </a:lnTo>
                <a:close/>
                <a:moveTo>
                  <a:pt x="0" y="0"/>
                </a:moveTo>
                <a:lnTo>
                  <a:pt x="3699373" y="0"/>
                </a:lnTo>
                <a:lnTo>
                  <a:pt x="3699373" y="4581885"/>
                </a:lnTo>
                <a:lnTo>
                  <a:pt x="2" y="4581885"/>
                </a:lnTo>
                <a:lnTo>
                  <a:pt x="2" y="4679200"/>
                </a:lnTo>
                <a:lnTo>
                  <a:pt x="3699373" y="4679200"/>
                </a:lnTo>
                <a:lnTo>
                  <a:pt x="3699373" y="5679350"/>
                </a:lnTo>
                <a:lnTo>
                  <a:pt x="3803282" y="5679350"/>
                </a:lnTo>
                <a:lnTo>
                  <a:pt x="3803282" y="4679200"/>
                </a:lnTo>
                <a:lnTo>
                  <a:pt x="7497880" y="4679200"/>
                </a:lnTo>
                <a:lnTo>
                  <a:pt x="7497880" y="5687344"/>
                </a:lnTo>
                <a:lnTo>
                  <a:pt x="0" y="5687344"/>
                </a:lnTo>
                <a:close/>
              </a:path>
            </a:pathLst>
          </a:custGeom>
          <a:solidFill>
            <a:schemeClr val="accent2"/>
          </a:solidFill>
        </p:spPr>
        <p:txBody>
          <a:bodyPr wrap="square" anchor="t">
            <a:noAutofit/>
          </a:bodyPr>
          <a:lstStyle>
            <a:lvl1pPr marL="0" indent="0" algn="ctr">
              <a:buNone/>
              <a:defRPr/>
            </a:lvl1pPr>
          </a:lstStyle>
          <a:p>
            <a:r>
              <a:rPr lang="en-US" noProof="0" dirty="0"/>
              <a:t>Click to add picture</a:t>
            </a:r>
          </a:p>
        </p:txBody>
      </p:sp>
      <p:sp>
        <p:nvSpPr>
          <p:cNvPr id="6" name="Date Placeholder 5">
            <a:extLst>
              <a:ext uri="{FF2B5EF4-FFF2-40B4-BE49-F238E27FC236}">
                <a16:creationId xmlns:a16="http://schemas.microsoft.com/office/drawing/2014/main" id="{90DD7D93-4C4D-E385-9F8C-40536F0BDEA2}"/>
              </a:ext>
            </a:extLst>
          </p:cNvPr>
          <p:cNvSpPr>
            <a:spLocks noGrp="1"/>
          </p:cNvSpPr>
          <p:nvPr>
            <p:ph type="dt" sz="half" idx="14"/>
          </p:nvPr>
        </p:nvSpPr>
        <p:spPr/>
        <p:txBody>
          <a:bodyPr/>
          <a:lstStyle/>
          <a:p>
            <a:r>
              <a:rPr lang="en-US" noProof="0"/>
              <a:t>20XX</a:t>
            </a:r>
            <a:endParaRPr lang="en-US" noProof="0" dirty="0"/>
          </a:p>
        </p:txBody>
      </p:sp>
      <p:sp>
        <p:nvSpPr>
          <p:cNvPr id="7" name="Footer Placeholder 6">
            <a:extLst>
              <a:ext uri="{FF2B5EF4-FFF2-40B4-BE49-F238E27FC236}">
                <a16:creationId xmlns:a16="http://schemas.microsoft.com/office/drawing/2014/main" id="{BC99FA72-244D-9DC3-C9B7-E7DAD50A01F7}"/>
              </a:ext>
            </a:extLst>
          </p:cNvPr>
          <p:cNvSpPr>
            <a:spLocks noGrp="1"/>
          </p:cNvSpPr>
          <p:nvPr>
            <p:ph type="ftr" sz="quarter" idx="15"/>
          </p:nvPr>
        </p:nvSpPr>
        <p:spPr/>
        <p:txBody>
          <a:bodyPr/>
          <a:lstStyle/>
          <a:p>
            <a:endParaRPr lang="en-US" noProof="0" dirty="0"/>
          </a:p>
        </p:txBody>
      </p:sp>
      <p:sp>
        <p:nvSpPr>
          <p:cNvPr id="8" name="Slide Number Placeholder 7">
            <a:extLst>
              <a:ext uri="{FF2B5EF4-FFF2-40B4-BE49-F238E27FC236}">
                <a16:creationId xmlns:a16="http://schemas.microsoft.com/office/drawing/2014/main" id="{725A4F6F-66FD-CDA5-7F8F-F5FD6382CFCF}"/>
              </a:ext>
            </a:extLst>
          </p:cNvPr>
          <p:cNvSpPr>
            <a:spLocks noGrp="1"/>
          </p:cNvSpPr>
          <p:nvPr>
            <p:ph type="sldNum" sz="quarter" idx="16"/>
          </p:nvPr>
        </p:nvSpPr>
        <p:spPr>
          <a:xfrm>
            <a:off x="10677340" y="6423914"/>
            <a:ext cx="1052510" cy="365125"/>
          </a:xfrm>
        </p:spPr>
        <p:txBody>
          <a:bodyPr/>
          <a:lstStyle/>
          <a:p>
            <a:fld id="{3A98EE3D-8CD1-4C3F-BD1C-C98C9596463C}" type="slidenum">
              <a:rPr lang="en-US" noProof="0" smtClean="0"/>
              <a:t>‹#›</a:t>
            </a:fld>
            <a:endParaRPr lang="en-US" noProof="0" dirty="0"/>
          </a:p>
        </p:txBody>
      </p:sp>
    </p:spTree>
    <p:extLst>
      <p:ext uri="{BB962C8B-B14F-4D97-AF65-F5344CB8AC3E}">
        <p14:creationId xmlns:p14="http://schemas.microsoft.com/office/powerpoint/2010/main" val="3289231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95753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489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861492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49155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97532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201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98907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5864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E457D222-120F-E222-DE7E-B44B0BC1863F}"/>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9DF259B-1168-B954-21F8-A08A3C462F3C}"/>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B5A595C-AA3A-9D82-01BB-7810CE5F7A5E}"/>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178CB63-8F78-566B-8120-9DC73FB7B23B}"/>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091055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6" r:id="rId14"/>
    <p:sldLayoutId id="2147483817" r:id="rId15"/>
    <p:sldLayoutId id="2147483822" r:id="rId16"/>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Software" TargetMode="External"/><Relationship Id="rId3" Type="http://schemas.openxmlformats.org/officeDocument/2006/relationships/hyperlink" Target="https://en.wikipedia.org/wiki/Intelligence" TargetMode="External"/><Relationship Id="rId7" Type="http://schemas.openxmlformats.org/officeDocument/2006/relationships/hyperlink" Target="https://en.wikipedia.org/wiki/Computer_science" TargetMode="External"/><Relationship Id="rId2" Type="http://schemas.openxmlformats.org/officeDocument/2006/relationships/notesSlide" Target="../notesSlides/notesSlide4.xml"/><Relationship Id="rId1" Type="http://schemas.openxmlformats.org/officeDocument/2006/relationships/slideLayout" Target="../slideLayouts/slideLayout15.xml"/><Relationship Id="rId6" Type="http://schemas.openxmlformats.org/officeDocument/2006/relationships/hyperlink" Target="https://en.wikipedia.org/wiki/Field_of_research" TargetMode="External"/><Relationship Id="rId11" Type="http://schemas.openxmlformats.org/officeDocument/2006/relationships/image" Target="../media/image3.png"/><Relationship Id="rId5" Type="http://schemas.openxmlformats.org/officeDocument/2006/relationships/hyperlink" Target="https://en.wikipedia.org/wiki/Computer" TargetMode="External"/><Relationship Id="rId10" Type="http://schemas.openxmlformats.org/officeDocument/2006/relationships/hyperlink" Target="https://en.wikipedia.org/wiki/Machine_learning" TargetMode="External"/><Relationship Id="rId4" Type="http://schemas.openxmlformats.org/officeDocument/2006/relationships/hyperlink" Target="https://en.wikipedia.org/wiki/Machine" TargetMode="External"/><Relationship Id="rId9" Type="http://schemas.openxmlformats.org/officeDocument/2006/relationships/hyperlink" Target="https://en.wikipedia.org/wiki/Machine_perception"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5.xml"/><Relationship Id="rId5" Type="http://schemas.openxmlformats.org/officeDocument/2006/relationships/image" Target="../media/image8.png"/><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p:txBody>
          <a:bodyPr/>
          <a:lstStyle/>
          <a:p>
            <a:r>
              <a:rPr lang="en-US" dirty="0"/>
              <a:t>Ai &amp; Large language models (</a:t>
            </a:r>
            <a:r>
              <a:rPr lang="en-US" dirty="0" err="1"/>
              <a:t>llm</a:t>
            </a:r>
            <a:r>
              <a:rPr lang="en-US" dirty="0"/>
              <a:t>) in healthcare</a:t>
            </a:r>
            <a:br>
              <a:rPr lang="en-US" dirty="0"/>
            </a:br>
            <a:r>
              <a:rPr lang="en-US" dirty="0"/>
              <a:t>Lei li, PhD</a:t>
            </a:r>
          </a:p>
        </p:txBody>
      </p:sp>
      <p:pic>
        <p:nvPicPr>
          <p:cNvPr id="10" name="Picture Placeholder 9" descr="A stethoscope on a clipboard">
            <a:extLst>
              <a:ext uri="{FF2B5EF4-FFF2-40B4-BE49-F238E27FC236}">
                <a16:creationId xmlns:a16="http://schemas.microsoft.com/office/drawing/2014/main" id="{CC4B82FA-2EA0-5319-6B9C-8D78349FCB09}"/>
              </a:ext>
            </a:extLst>
          </p:cNvPr>
          <p:cNvPicPr>
            <a:picLocks noGrp="1" noChangeAspect="1"/>
          </p:cNvPicPr>
          <p:nvPr>
            <p:ph type="pic" sz="quarter" idx="13"/>
          </p:nvPr>
        </p:nvPicPr>
        <p:blipFill rotWithShape="1">
          <a:blip r:embed="rId3"/>
          <a:srcRect t="28164" b="28164"/>
          <a:stretch/>
        </p:blipFill>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199" y="664046"/>
            <a:ext cx="10752084" cy="557429"/>
          </a:xfrm>
        </p:spPr>
        <p:txBody>
          <a:bodyPr>
            <a:normAutofit fontScale="90000"/>
          </a:bodyPr>
          <a:lstStyle/>
          <a:p>
            <a:r>
              <a:rPr lang="en-US" dirty="0"/>
              <a:t>“Few-shot” prompting challenges in automating programming</a:t>
            </a:r>
          </a:p>
        </p:txBody>
      </p:sp>
      <p:sp>
        <p:nvSpPr>
          <p:cNvPr id="5" name="Rectangle 3">
            <a:extLst>
              <a:ext uri="{FF2B5EF4-FFF2-40B4-BE49-F238E27FC236}">
                <a16:creationId xmlns:a16="http://schemas.microsoft.com/office/drawing/2014/main" id="{144CB9D1-A701-CE9A-6408-ECF92B497F66}"/>
              </a:ext>
            </a:extLst>
          </p:cNvPr>
          <p:cNvSpPr>
            <a:spLocks noChangeArrowheads="1"/>
          </p:cNvSpPr>
          <p:nvPr/>
        </p:nvSpPr>
        <p:spPr bwMode="auto">
          <a:xfrm>
            <a:off x="152400" y="2425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3" name="内容占位符 12">
            <a:extLst>
              <a:ext uri="{FF2B5EF4-FFF2-40B4-BE49-F238E27FC236}">
                <a16:creationId xmlns:a16="http://schemas.microsoft.com/office/drawing/2014/main" id="{65E4BA4E-E41C-74FD-EC29-223AE1FAE7A5}"/>
              </a:ext>
            </a:extLst>
          </p:cNvPr>
          <p:cNvSpPr>
            <a:spLocks noGrp="1"/>
          </p:cNvSpPr>
          <p:nvPr>
            <p:ph sz="half" idx="13"/>
          </p:nvPr>
        </p:nvSpPr>
        <p:spPr>
          <a:xfrm>
            <a:off x="457200" y="1466195"/>
            <a:ext cx="5872655" cy="4727759"/>
          </a:xfrm>
        </p:spPr>
        <p:txBody>
          <a:bodyPr>
            <a:normAutofit lnSpcReduction="10000"/>
          </a:bodyPr>
          <a:lstStyle/>
          <a:p>
            <a:r>
              <a:rPr lang="en-US" dirty="0"/>
              <a:t>Challenges:</a:t>
            </a:r>
          </a:p>
          <a:p>
            <a:pPr lvl="1">
              <a:buFont typeface="Arial" panose="020B0604020202020204" pitchFamily="34" charset="0"/>
              <a:buChar char="•"/>
            </a:pPr>
            <a:r>
              <a:rPr lang="en-US" dirty="0"/>
              <a:t>Difficult to make the training data “machine-understandable.” For instance, the machine needs to comprehensively understand the combination of data specs, the </a:t>
            </a:r>
            <a:r>
              <a:rPr lang="en-US" dirty="0" err="1"/>
              <a:t>Meddra</a:t>
            </a:r>
            <a:r>
              <a:rPr lang="en-US" dirty="0"/>
              <a:t> coding, guidance, human language comments, notes, etc. Putting them together structurally is challenging. </a:t>
            </a:r>
          </a:p>
          <a:p>
            <a:pPr lvl="1">
              <a:buFont typeface="Arial" panose="020B0604020202020204" pitchFamily="34" charset="0"/>
              <a:buChar char="•"/>
            </a:pPr>
            <a:r>
              <a:rPr lang="en-US" dirty="0"/>
              <a:t>Training data in different project/study varies a lot, making the model training process surprisingly long.</a:t>
            </a:r>
          </a:p>
          <a:p>
            <a:r>
              <a:rPr lang="en-US" dirty="0"/>
              <a:t>Potential Solutions: </a:t>
            </a:r>
          </a:p>
          <a:p>
            <a:pPr lvl="1">
              <a:buFont typeface="Arial" panose="020B0604020202020204" pitchFamily="34" charset="0"/>
              <a:buChar char="•"/>
            </a:pPr>
            <a:r>
              <a:rPr lang="en-US" dirty="0"/>
              <a:t>Build a new LLM model desired specifically for automating these programming tasks (con: costly).</a:t>
            </a:r>
          </a:p>
          <a:p>
            <a:pPr lvl="1">
              <a:buFont typeface="Arial" panose="020B0604020202020204" pitchFamily="34" charset="0"/>
              <a:buChar char="•"/>
            </a:pPr>
            <a:r>
              <a:rPr lang="en-US" dirty="0"/>
              <a:t>Other fine tuning techniques such as adapter layers can be investigated as well.</a:t>
            </a:r>
          </a:p>
          <a:p>
            <a:endParaRPr lang="en-US" dirty="0"/>
          </a:p>
          <a:p>
            <a:pPr marL="0" indent="0">
              <a:buNone/>
            </a:pPr>
            <a:endParaRPr lang="en-US" dirty="0"/>
          </a:p>
        </p:txBody>
      </p:sp>
      <p:pic>
        <p:nvPicPr>
          <p:cNvPr id="6" name="图片 5">
            <a:extLst>
              <a:ext uri="{FF2B5EF4-FFF2-40B4-BE49-F238E27FC236}">
                <a16:creationId xmlns:a16="http://schemas.microsoft.com/office/drawing/2014/main" id="{FEF2B7D9-7E50-4C58-A9D0-0D55F2CE9F2D}"/>
              </a:ext>
            </a:extLst>
          </p:cNvPr>
          <p:cNvPicPr>
            <a:picLocks noChangeAspect="1"/>
          </p:cNvPicPr>
          <p:nvPr/>
        </p:nvPicPr>
        <p:blipFill>
          <a:blip r:embed="rId3"/>
          <a:stretch>
            <a:fillRect/>
          </a:stretch>
        </p:blipFill>
        <p:spPr>
          <a:xfrm>
            <a:off x="6763406" y="1810779"/>
            <a:ext cx="4657279" cy="2954340"/>
          </a:xfrm>
          <a:prstGeom prst="rect">
            <a:avLst/>
          </a:prstGeom>
        </p:spPr>
      </p:pic>
      <p:sp>
        <p:nvSpPr>
          <p:cNvPr id="7" name="Title 1">
            <a:extLst>
              <a:ext uri="{FF2B5EF4-FFF2-40B4-BE49-F238E27FC236}">
                <a16:creationId xmlns:a16="http://schemas.microsoft.com/office/drawing/2014/main" id="{19F2E7A0-7B6B-77CF-2A4C-D5492BC8D700}"/>
              </a:ext>
            </a:extLst>
          </p:cNvPr>
          <p:cNvSpPr txBox="1">
            <a:spLocks/>
          </p:cNvSpPr>
          <p:nvPr/>
        </p:nvSpPr>
        <p:spPr>
          <a:xfrm>
            <a:off x="6660931" y="1395633"/>
            <a:ext cx="4272455" cy="356618"/>
          </a:xfrm>
          <a:prstGeom prst="rect">
            <a:avLst/>
          </a:prstGeom>
        </p:spPr>
        <p:txBody>
          <a:bodyPr vert="horz" lIns="91440" tIns="45720" rIns="91440" bIns="45720" rtlCol="0" anchor="b">
            <a:normAutofit/>
          </a:bodyPr>
          <a:lst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dirty="0"/>
              <a:t>Training data example: ADSL</a:t>
            </a:r>
          </a:p>
        </p:txBody>
      </p:sp>
      <p:sp>
        <p:nvSpPr>
          <p:cNvPr id="9" name="文本框 8">
            <a:extLst>
              <a:ext uri="{FF2B5EF4-FFF2-40B4-BE49-F238E27FC236}">
                <a16:creationId xmlns:a16="http://schemas.microsoft.com/office/drawing/2014/main" id="{DD992F32-387C-F15C-0DF6-73CA3A2A2D0F}"/>
              </a:ext>
            </a:extLst>
          </p:cNvPr>
          <p:cNvSpPr txBox="1"/>
          <p:nvPr/>
        </p:nvSpPr>
        <p:spPr>
          <a:xfrm>
            <a:off x="6660931" y="4862202"/>
            <a:ext cx="4847897" cy="1200329"/>
          </a:xfrm>
          <a:prstGeom prst="rect">
            <a:avLst/>
          </a:prstGeom>
          <a:noFill/>
        </p:spPr>
        <p:txBody>
          <a:bodyPr wrap="square">
            <a:spAutoFit/>
          </a:bodyPr>
          <a:lstStyle/>
          <a:p>
            <a:r>
              <a:rPr lang="en-US" sz="1200" b="1" dirty="0"/>
              <a:t>Text for training: </a:t>
            </a:r>
          </a:p>
          <a:p>
            <a:pPr marL="171450" indent="-171450">
              <a:buFont typeface="Arial" panose="020B0604020202020204" pitchFamily="34" charset="0"/>
              <a:buChar char="•"/>
            </a:pPr>
            <a:r>
              <a:rPr lang="en-US" sz="1000" dirty="0"/>
              <a:t>The following R codes will generate the table of 2.1.1 Analysis of Demographic Characteristics in Safety Population.</a:t>
            </a:r>
          </a:p>
          <a:p>
            <a:pPr marL="171450" indent="-171450">
              <a:buFont typeface="Arial" panose="020B0604020202020204" pitchFamily="34" charset="0"/>
              <a:buChar char="•"/>
            </a:pPr>
            <a:r>
              <a:rPr lang="en-US" sz="1000" dirty="0"/>
              <a:t>This code below will update the age categories to "18 to 29" and "&gt;=30”, and generate table 2.1.2 Analysis of Demographic Characteristics in Safety Population.</a:t>
            </a:r>
          </a:p>
          <a:p>
            <a:pPr marL="171450" indent="-171450">
              <a:buFont typeface="Arial" panose="020B0604020202020204" pitchFamily="34" charset="0"/>
              <a:buChar char="•"/>
            </a:pPr>
            <a:r>
              <a:rPr lang="en-US" sz="1000" dirty="0"/>
              <a:t>This code below will update to let the mean be displayed in 2 decimal places, and generate table 2.1.3 Analysis of Demographic Characteristics in Safety Population</a:t>
            </a:r>
          </a:p>
        </p:txBody>
      </p:sp>
    </p:spTree>
    <p:extLst>
      <p:ext uri="{BB962C8B-B14F-4D97-AF65-F5344CB8AC3E}">
        <p14:creationId xmlns:p14="http://schemas.microsoft.com/office/powerpoint/2010/main" val="903238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200" y="690880"/>
            <a:ext cx="11267440" cy="672201"/>
          </a:xfrm>
        </p:spPr>
        <p:txBody>
          <a:bodyPr/>
          <a:lstStyle/>
          <a:p>
            <a:r>
              <a:rPr lang="en-US" dirty="0" err="1"/>
              <a:t>Llm</a:t>
            </a:r>
            <a:r>
              <a:rPr lang="en-US" dirty="0"/>
              <a:t> with clinical studies other useful areas</a:t>
            </a:r>
          </a:p>
        </p:txBody>
      </p:sp>
      <p:sp>
        <p:nvSpPr>
          <p:cNvPr id="34" name="Content Placeholder 33">
            <a:extLst>
              <a:ext uri="{FF2B5EF4-FFF2-40B4-BE49-F238E27FC236}">
                <a16:creationId xmlns:a16="http://schemas.microsoft.com/office/drawing/2014/main" id="{C69167C3-302B-24DE-9CF7-D85D5D5DD20A}"/>
              </a:ext>
            </a:extLst>
          </p:cNvPr>
          <p:cNvSpPr>
            <a:spLocks noGrp="1"/>
          </p:cNvSpPr>
          <p:nvPr>
            <p:ph sz="half" idx="13"/>
          </p:nvPr>
        </p:nvSpPr>
        <p:spPr>
          <a:xfrm>
            <a:off x="457202" y="1530884"/>
            <a:ext cx="7007770" cy="4806854"/>
          </a:xfrm>
        </p:spPr>
        <p:txBody>
          <a:bodyPr>
            <a:normAutofit fontScale="92500" lnSpcReduction="20000"/>
          </a:bodyPr>
          <a:lstStyle/>
          <a:p>
            <a:r>
              <a:rPr lang="en-US" dirty="0"/>
              <a:t>Literature Review Automation. E.g., Clinical team search for translational study literature review. </a:t>
            </a:r>
          </a:p>
          <a:p>
            <a:r>
              <a:rPr lang="en-US" dirty="0"/>
              <a:t>New Drug Discovery: </a:t>
            </a:r>
            <a:r>
              <a:rPr lang="en-US" dirty="0" err="1"/>
              <a:t>ChemCrow</a:t>
            </a:r>
            <a:r>
              <a:rPr lang="en-US" dirty="0"/>
              <a:t>, for instance, is an LLM designed for drug discovery, organic synthesis, and material design, integrating expert-designed tools for enhanced performance in chemistry-related tasks. </a:t>
            </a:r>
          </a:p>
          <a:p>
            <a:r>
              <a:rPr lang="en-US" dirty="0"/>
              <a:t>Patient-Doctor Consultation: LLMs can assist with summarizing clinical notes during patient consultations, reducing administrative burden.</a:t>
            </a:r>
          </a:p>
          <a:p>
            <a:r>
              <a:rPr lang="en-US" dirty="0"/>
              <a:t>Biostats Clinical Decision: </a:t>
            </a:r>
          </a:p>
          <a:p>
            <a:pPr lvl="1">
              <a:buFont typeface="Arial" panose="020B0604020202020204" pitchFamily="34" charset="0"/>
              <a:buChar char="•"/>
            </a:pPr>
            <a:r>
              <a:rPr lang="en-US" sz="1400" dirty="0"/>
              <a:t>Go/No-Go decision (e.g., POC study)</a:t>
            </a:r>
          </a:p>
          <a:p>
            <a:pPr lvl="1">
              <a:buFont typeface="Arial" panose="020B0604020202020204" pitchFamily="34" charset="0"/>
              <a:buChar char="•"/>
            </a:pPr>
            <a:r>
              <a:rPr lang="en-US" sz="1400" dirty="0"/>
              <a:t>Help determine/choose most appropriate statistical models (e.g., Frequentist/Bayesian)</a:t>
            </a:r>
          </a:p>
          <a:p>
            <a:pPr lvl="1">
              <a:buFont typeface="Arial" panose="020B0604020202020204" pitchFamily="34" charset="0"/>
              <a:buChar char="•"/>
            </a:pPr>
            <a:r>
              <a:rPr lang="en-US" sz="1400" dirty="0"/>
              <a:t>Help draft SAPs</a:t>
            </a:r>
          </a:p>
          <a:p>
            <a:pPr lvl="1">
              <a:buFont typeface="Arial" panose="020B0604020202020204" pitchFamily="34" charset="0"/>
              <a:buChar char="•"/>
            </a:pPr>
            <a:r>
              <a:rPr lang="en-US" sz="1400" dirty="0"/>
              <a:t>R packages calling LLM (e.g., </a:t>
            </a:r>
            <a:r>
              <a:rPr lang="en-US" sz="1400" dirty="0" err="1"/>
              <a:t>gpt</a:t>
            </a:r>
            <a:r>
              <a:rPr lang="en-US" sz="1400" dirty="0"/>
              <a:t>): </a:t>
            </a:r>
            <a:r>
              <a:rPr lang="en-US" sz="1400" dirty="0" err="1"/>
              <a:t>chattr</a:t>
            </a:r>
            <a:r>
              <a:rPr lang="en-US" sz="1400" dirty="0"/>
              <a:t> </a:t>
            </a:r>
            <a:r>
              <a:rPr lang="en-US" sz="1400" dirty="0">
                <a:sym typeface="Wingdings" panose="05000000000000000000" pitchFamily="2" charset="2"/>
              </a:rPr>
              <a:t> pilot R code generation for data analysis, etc.</a:t>
            </a:r>
          </a:p>
          <a:p>
            <a:pPr lvl="1">
              <a:buFont typeface="Arial" panose="020B0604020202020204" pitchFamily="34" charset="0"/>
              <a:buChar char="•"/>
            </a:pPr>
            <a:r>
              <a:rPr lang="en-US" sz="1400" dirty="0"/>
              <a:t>https://cran.r-project.org/web/packages/chattr/index.html</a:t>
            </a:r>
          </a:p>
          <a:p>
            <a:r>
              <a:rPr lang="en-US" dirty="0"/>
              <a:t>Existing tools: </a:t>
            </a:r>
            <a:r>
              <a:rPr lang="en-US" dirty="0" err="1"/>
              <a:t>ClinicalGPT</a:t>
            </a:r>
            <a:r>
              <a:rPr lang="en-US" dirty="0"/>
              <a:t>: </a:t>
            </a:r>
          </a:p>
          <a:p>
            <a:pPr lvl="1">
              <a:buFont typeface="Arial" panose="020B0604020202020204" pitchFamily="34" charset="0"/>
              <a:buChar char="•"/>
            </a:pPr>
            <a:r>
              <a:rPr lang="en-US" sz="1400" dirty="0"/>
              <a:t>Medical Documentation and Note Generation</a:t>
            </a:r>
          </a:p>
          <a:p>
            <a:pPr lvl="1">
              <a:buFont typeface="Arial" panose="020B0604020202020204" pitchFamily="34" charset="0"/>
              <a:buChar char="•"/>
            </a:pPr>
            <a:r>
              <a:rPr lang="en-US" sz="1400" dirty="0"/>
              <a:t>Diagnostic Support and Imaging Interpretation</a:t>
            </a:r>
          </a:p>
          <a:p>
            <a:pPr lvl="1">
              <a:buFont typeface="Arial" panose="020B0604020202020204" pitchFamily="34" charset="0"/>
              <a:buChar char="•"/>
            </a:pPr>
            <a:r>
              <a:rPr lang="en-US" sz="1400" dirty="0"/>
              <a:t>Handling Medical Literature and Research</a:t>
            </a:r>
          </a:p>
          <a:p>
            <a:pPr lvl="1">
              <a:buFont typeface="Arial" panose="020B0604020202020204" pitchFamily="34" charset="0"/>
              <a:buChar char="•"/>
            </a:pPr>
            <a:endParaRPr lang="en-US" dirty="0"/>
          </a:p>
          <a:p>
            <a:endParaRPr lang="en-US" dirty="0"/>
          </a:p>
        </p:txBody>
      </p:sp>
      <p:pic>
        <p:nvPicPr>
          <p:cNvPr id="3" name="图片 2">
            <a:extLst>
              <a:ext uri="{FF2B5EF4-FFF2-40B4-BE49-F238E27FC236}">
                <a16:creationId xmlns:a16="http://schemas.microsoft.com/office/drawing/2014/main" id="{15A5E7CA-F578-A57D-520D-F4D7BC4CD079}"/>
              </a:ext>
            </a:extLst>
          </p:cNvPr>
          <p:cNvPicPr>
            <a:picLocks noChangeAspect="1"/>
          </p:cNvPicPr>
          <p:nvPr/>
        </p:nvPicPr>
        <p:blipFill>
          <a:blip r:embed="rId3"/>
          <a:stretch>
            <a:fillRect/>
          </a:stretch>
        </p:blipFill>
        <p:spPr>
          <a:xfrm>
            <a:off x="7464972" y="2098797"/>
            <a:ext cx="4588317" cy="3836920"/>
          </a:xfrm>
          <a:prstGeom prst="rect">
            <a:avLst/>
          </a:prstGeom>
        </p:spPr>
      </p:pic>
      <p:sp>
        <p:nvSpPr>
          <p:cNvPr id="4" name="文本框 3">
            <a:extLst>
              <a:ext uri="{FF2B5EF4-FFF2-40B4-BE49-F238E27FC236}">
                <a16:creationId xmlns:a16="http://schemas.microsoft.com/office/drawing/2014/main" id="{04AF0B57-00F9-6FBD-7BBD-43CBD334A3C0}"/>
              </a:ext>
            </a:extLst>
          </p:cNvPr>
          <p:cNvSpPr txBox="1"/>
          <p:nvPr/>
        </p:nvSpPr>
        <p:spPr>
          <a:xfrm>
            <a:off x="7598978" y="1530884"/>
            <a:ext cx="4666593" cy="400110"/>
          </a:xfrm>
          <a:prstGeom prst="rect">
            <a:avLst/>
          </a:prstGeom>
          <a:noFill/>
        </p:spPr>
        <p:txBody>
          <a:bodyPr wrap="square">
            <a:spAutoFit/>
          </a:bodyPr>
          <a:lstStyle/>
          <a:p>
            <a:r>
              <a:rPr lang="en-US" sz="1000" b="1" dirty="0"/>
              <a:t>Prompt: </a:t>
            </a:r>
            <a:r>
              <a:rPr lang="en-US" sz="1000" dirty="0"/>
              <a:t>In mpg dataset, can you analyze with plot the engine displacement vs Highway MPG by class? Also, please provide all codes.</a:t>
            </a:r>
          </a:p>
        </p:txBody>
      </p:sp>
    </p:spTree>
    <p:extLst>
      <p:ext uri="{BB962C8B-B14F-4D97-AF65-F5344CB8AC3E}">
        <p14:creationId xmlns:p14="http://schemas.microsoft.com/office/powerpoint/2010/main" val="1124999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noFill/>
        </p:spPr>
        <p:txBody>
          <a:bodyPr/>
          <a:lstStyle/>
          <a:p>
            <a:r>
              <a:rPr lang="en-US" dirty="0"/>
              <a:t>Limitations and summary</a:t>
            </a:r>
          </a:p>
        </p:txBody>
      </p:sp>
    </p:spTree>
    <p:extLst>
      <p:ext uri="{BB962C8B-B14F-4D97-AF65-F5344CB8AC3E}">
        <p14:creationId xmlns:p14="http://schemas.microsoft.com/office/powerpoint/2010/main" val="36591078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200" y="690880"/>
            <a:ext cx="11267440" cy="672201"/>
          </a:xfrm>
        </p:spPr>
        <p:txBody>
          <a:bodyPr/>
          <a:lstStyle/>
          <a:p>
            <a:r>
              <a:rPr lang="en-US" b="1" dirty="0">
                <a:solidFill>
                  <a:srgbClr val="FFC000"/>
                </a:solidFill>
              </a:rPr>
              <a:t>Limitations</a:t>
            </a:r>
          </a:p>
        </p:txBody>
      </p:sp>
      <p:sp>
        <p:nvSpPr>
          <p:cNvPr id="34" name="Content Placeholder 33">
            <a:extLst>
              <a:ext uri="{FF2B5EF4-FFF2-40B4-BE49-F238E27FC236}">
                <a16:creationId xmlns:a16="http://schemas.microsoft.com/office/drawing/2014/main" id="{C69167C3-302B-24DE-9CF7-D85D5D5DD20A}"/>
              </a:ext>
            </a:extLst>
          </p:cNvPr>
          <p:cNvSpPr>
            <a:spLocks noGrp="1"/>
          </p:cNvSpPr>
          <p:nvPr>
            <p:ph sz="half" idx="13"/>
          </p:nvPr>
        </p:nvSpPr>
        <p:spPr>
          <a:xfrm>
            <a:off x="467360" y="1572719"/>
            <a:ext cx="5915203" cy="4094984"/>
          </a:xfrm>
        </p:spPr>
        <p:txBody>
          <a:bodyPr>
            <a:normAutofit/>
          </a:bodyPr>
          <a:lstStyle/>
          <a:p>
            <a:r>
              <a:rPr lang="en-US" b="1" dirty="0"/>
              <a:t>Insufficient Accuracy</a:t>
            </a:r>
            <a:r>
              <a:rPr lang="en-US" dirty="0"/>
              <a:t>: E.g., Hallucinations, sometimes LLMs make stuff up; difficulty in understanding long context, etc.</a:t>
            </a:r>
          </a:p>
          <a:p>
            <a:r>
              <a:rPr lang="en-US" b="1" dirty="0"/>
              <a:t>Low Quality of Data: </a:t>
            </a:r>
            <a:r>
              <a:rPr lang="en-US" dirty="0"/>
              <a:t>The healthcare domain encompasses a wide array of data formats, ranging from structured text data to unstructured</a:t>
            </a:r>
          </a:p>
          <a:p>
            <a:r>
              <a:rPr lang="en-US" b="1" dirty="0"/>
              <a:t>Lack of Interpretability</a:t>
            </a:r>
            <a:r>
              <a:rPr lang="en-US" dirty="0"/>
              <a:t>: E.g., Decision making process for M0, Phase I/II, and Phase III/IV. </a:t>
            </a:r>
          </a:p>
          <a:p>
            <a:r>
              <a:rPr lang="en-US" b="1" dirty="0"/>
              <a:t>Privacy and Data Security</a:t>
            </a:r>
            <a:r>
              <a:rPr lang="en-US" dirty="0"/>
              <a:t>: Employing medical LLM may involve the transmission and storage of sensitive patient consultation data and confidential medical personnel information. No mature regulation standards existing in this matter now.</a:t>
            </a:r>
          </a:p>
        </p:txBody>
      </p:sp>
      <p:pic>
        <p:nvPicPr>
          <p:cNvPr id="1026" name="Picture 2" descr="Output image">
            <a:extLst>
              <a:ext uri="{FF2B5EF4-FFF2-40B4-BE49-F238E27FC236}">
                <a16:creationId xmlns:a16="http://schemas.microsoft.com/office/drawing/2014/main" id="{634AD6F1-3A9A-CF8F-7EF2-C42D7C7807C6}"/>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808058" y="1572719"/>
            <a:ext cx="4561993" cy="3771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5222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200" y="690880"/>
            <a:ext cx="11267440" cy="672201"/>
          </a:xfrm>
        </p:spPr>
        <p:txBody>
          <a:bodyPr/>
          <a:lstStyle/>
          <a:p>
            <a:r>
              <a:rPr lang="en-US" dirty="0"/>
              <a:t>Summary</a:t>
            </a:r>
          </a:p>
        </p:txBody>
      </p:sp>
      <p:sp>
        <p:nvSpPr>
          <p:cNvPr id="34" name="Content Placeholder 33">
            <a:extLst>
              <a:ext uri="{FF2B5EF4-FFF2-40B4-BE49-F238E27FC236}">
                <a16:creationId xmlns:a16="http://schemas.microsoft.com/office/drawing/2014/main" id="{C69167C3-302B-24DE-9CF7-D85D5D5DD20A}"/>
              </a:ext>
            </a:extLst>
          </p:cNvPr>
          <p:cNvSpPr>
            <a:spLocks noGrp="1"/>
          </p:cNvSpPr>
          <p:nvPr>
            <p:ph sz="half" idx="13"/>
          </p:nvPr>
        </p:nvSpPr>
        <p:spPr>
          <a:xfrm>
            <a:off x="467360" y="1572719"/>
            <a:ext cx="7880481" cy="3633047"/>
          </a:xfrm>
        </p:spPr>
        <p:txBody>
          <a:bodyPr>
            <a:normAutofit/>
          </a:bodyPr>
          <a:lstStyle/>
          <a:p>
            <a:r>
              <a:rPr lang="en-US" dirty="0"/>
              <a:t>LLM is a powerful tool and is being used in a lot of healthcare fields.</a:t>
            </a:r>
          </a:p>
          <a:p>
            <a:r>
              <a:rPr lang="en-US" dirty="0"/>
              <a:t> There are many limitations in the implementation of healthcare applications</a:t>
            </a:r>
          </a:p>
          <a:p>
            <a:r>
              <a:rPr lang="en-US" dirty="0"/>
              <a:t>Wait for AGI (Artificial General Intelligence)?!</a:t>
            </a:r>
          </a:p>
        </p:txBody>
      </p:sp>
    </p:spTree>
    <p:extLst>
      <p:ext uri="{BB962C8B-B14F-4D97-AF65-F5344CB8AC3E}">
        <p14:creationId xmlns:p14="http://schemas.microsoft.com/office/powerpoint/2010/main" val="1215036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B045D6AF-532B-394C-0C6F-38B6628CE9DF}"/>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2F59B25D-9615-9332-C32E-4F458417E11E}"/>
              </a:ext>
            </a:extLst>
          </p:cNvPr>
          <p:cNvSpPr>
            <a:spLocks noGrp="1"/>
          </p:cNvSpPr>
          <p:nvPr>
            <p:ph sz="quarter" idx="4"/>
          </p:nvPr>
        </p:nvSpPr>
        <p:spPr/>
        <p:txBody>
          <a:bodyPr/>
          <a:lstStyle/>
          <a:p>
            <a:r>
              <a:rPr lang="en-US" dirty="0"/>
              <a:t>Lei Li</a:t>
            </a:r>
          </a:p>
        </p:txBody>
      </p:sp>
      <p:pic>
        <p:nvPicPr>
          <p:cNvPr id="6" name="图片占位符 5">
            <a:extLst>
              <a:ext uri="{FF2B5EF4-FFF2-40B4-BE49-F238E27FC236}">
                <a16:creationId xmlns:a16="http://schemas.microsoft.com/office/drawing/2014/main" id="{0E7074C3-F2B4-903A-11DE-FA1E34956838}"/>
              </a:ext>
            </a:extLst>
          </p:cNvPr>
          <p:cNvPicPr>
            <a:picLocks noGrp="1" noChangeAspect="1"/>
          </p:cNvPicPr>
          <p:nvPr>
            <p:ph type="pic" sz="quarter" idx="13"/>
          </p:nvPr>
        </p:nvPicPr>
        <p:blipFill>
          <a:blip r:embed="rId3"/>
          <a:srcRect t="12069" b="12069"/>
          <a:stretch>
            <a:fillRect/>
          </a:stretch>
        </p:blipFill>
        <p:spPr/>
      </p:pic>
    </p:spTree>
    <p:extLst>
      <p:ext uri="{BB962C8B-B14F-4D97-AF65-F5344CB8AC3E}">
        <p14:creationId xmlns:p14="http://schemas.microsoft.com/office/powerpoint/2010/main" val="27709593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200" y="690880"/>
            <a:ext cx="11267440" cy="672201"/>
          </a:xfrm>
        </p:spPr>
        <p:txBody>
          <a:bodyPr/>
          <a:lstStyle/>
          <a:p>
            <a:r>
              <a:rPr lang="en-US" dirty="0"/>
              <a:t>References</a:t>
            </a:r>
          </a:p>
        </p:txBody>
      </p:sp>
      <p:sp>
        <p:nvSpPr>
          <p:cNvPr id="34" name="Content Placeholder 33">
            <a:extLst>
              <a:ext uri="{FF2B5EF4-FFF2-40B4-BE49-F238E27FC236}">
                <a16:creationId xmlns:a16="http://schemas.microsoft.com/office/drawing/2014/main" id="{C69167C3-302B-24DE-9CF7-D85D5D5DD20A}"/>
              </a:ext>
            </a:extLst>
          </p:cNvPr>
          <p:cNvSpPr>
            <a:spLocks noGrp="1"/>
          </p:cNvSpPr>
          <p:nvPr>
            <p:ph sz="half" idx="13"/>
          </p:nvPr>
        </p:nvSpPr>
        <p:spPr>
          <a:xfrm>
            <a:off x="467360" y="1572719"/>
            <a:ext cx="5915203" cy="3633047"/>
          </a:xfrm>
        </p:spPr>
        <p:txBody>
          <a:bodyPr>
            <a:normAutofit/>
          </a:bodyPr>
          <a:lstStyle/>
          <a:p>
            <a:r>
              <a:rPr lang="en-US" dirty="0"/>
              <a:t>Vaswani, A., 2017. Attention is all you need. Advances in Neural Information Processing Systems.</a:t>
            </a:r>
          </a:p>
          <a:p>
            <a:endParaRPr lang="en-US" dirty="0"/>
          </a:p>
          <a:p>
            <a:endParaRPr lang="en-US" dirty="0"/>
          </a:p>
          <a:p>
            <a:endParaRPr lang="en-US" dirty="0"/>
          </a:p>
        </p:txBody>
      </p:sp>
    </p:spTree>
    <p:extLst>
      <p:ext uri="{BB962C8B-B14F-4D97-AF65-F5344CB8AC3E}">
        <p14:creationId xmlns:p14="http://schemas.microsoft.com/office/powerpoint/2010/main" val="21508023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a:xfrm>
            <a:off x="457200" y="640080"/>
            <a:ext cx="3657600" cy="836592"/>
          </a:xfrm>
        </p:spPr>
        <p:txBody>
          <a:bodyPr/>
          <a:lstStyle/>
          <a:p>
            <a:r>
              <a:rPr lang="en-US" dirty="0"/>
              <a:t>Agenda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a:xfrm>
            <a:off x="457201" y="1754966"/>
            <a:ext cx="3657600" cy="3140227"/>
          </a:xfrm>
        </p:spPr>
        <p:txBody>
          <a:bodyPr/>
          <a:lstStyle/>
          <a:p>
            <a:pPr marL="285750" indent="-285750">
              <a:buFont typeface="Arial" panose="020B0604020202020204" pitchFamily="34" charset="0"/>
              <a:buChar char="•"/>
            </a:pPr>
            <a:r>
              <a:rPr lang="en-US" dirty="0"/>
              <a:t>What is AI and LLM</a:t>
            </a:r>
          </a:p>
          <a:p>
            <a:pPr marL="285750" indent="-285750">
              <a:buFont typeface="Arial" panose="020B0604020202020204" pitchFamily="34" charset="0"/>
              <a:buChar char="•"/>
            </a:pPr>
            <a:r>
              <a:rPr lang="en-US" dirty="0"/>
              <a:t>Technical Details of LLM</a:t>
            </a:r>
          </a:p>
          <a:p>
            <a:pPr marL="285750" indent="-285750">
              <a:buFont typeface="Arial" panose="020B0604020202020204" pitchFamily="34" charset="0"/>
              <a:buChar char="•"/>
            </a:pPr>
            <a:r>
              <a:rPr lang="en-US" dirty="0"/>
              <a:t>How can LLM be applied to HealthCare</a:t>
            </a:r>
          </a:p>
          <a:p>
            <a:pPr marL="285750" indent="-285750">
              <a:buFont typeface="Arial" panose="020B0604020202020204" pitchFamily="34" charset="0"/>
              <a:buChar char="•"/>
            </a:pPr>
            <a:r>
              <a:rPr lang="en-US" dirty="0"/>
              <a:t>Limitations</a:t>
            </a:r>
          </a:p>
          <a:p>
            <a:pPr marL="285750" indent="-285750">
              <a:buFont typeface="Arial" panose="020B0604020202020204" pitchFamily="34" charset="0"/>
              <a:buChar char="•"/>
            </a:pPr>
            <a:r>
              <a:rPr lang="en-US" dirty="0"/>
              <a:t>Summary</a:t>
            </a:r>
          </a:p>
        </p:txBody>
      </p:sp>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3"/>
          <a:srcRect l="148" r="148"/>
          <a:stretch/>
        </p:blipFill>
        <p:spPr/>
      </p:pic>
    </p:spTree>
    <p:extLst>
      <p:ext uri="{BB962C8B-B14F-4D97-AF65-F5344CB8AC3E}">
        <p14:creationId xmlns:p14="http://schemas.microsoft.com/office/powerpoint/2010/main" val="2201125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noFill/>
        </p:spPr>
        <p:txBody>
          <a:bodyPr/>
          <a:lstStyle/>
          <a:p>
            <a:r>
              <a:rPr lang="en-US" dirty="0"/>
              <a:t>Large language models</a:t>
            </a:r>
          </a:p>
        </p:txBody>
      </p:sp>
    </p:spTree>
    <p:extLst>
      <p:ext uri="{BB962C8B-B14F-4D97-AF65-F5344CB8AC3E}">
        <p14:creationId xmlns:p14="http://schemas.microsoft.com/office/powerpoint/2010/main" val="435195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200" y="690880"/>
            <a:ext cx="8334671" cy="700598"/>
          </a:xfrm>
        </p:spPr>
        <p:txBody>
          <a:bodyPr/>
          <a:lstStyle/>
          <a:p>
            <a:r>
              <a:rPr lang="en-US" dirty="0"/>
              <a:t>What is </a:t>
            </a:r>
            <a:r>
              <a:rPr lang="en-US" b="1" dirty="0"/>
              <a:t>AI</a:t>
            </a:r>
            <a:r>
              <a:rPr lang="en-US" dirty="0"/>
              <a:t> &amp; large language models (</a:t>
            </a:r>
            <a:r>
              <a:rPr lang="en-US" b="1" dirty="0" err="1"/>
              <a:t>llm</a:t>
            </a:r>
            <a:r>
              <a:rPr lang="en-US" dirty="0"/>
              <a:t>)</a:t>
            </a:r>
          </a:p>
        </p:txBody>
      </p:sp>
      <p:sp>
        <p:nvSpPr>
          <p:cNvPr id="34" name="Content Placeholder 33">
            <a:extLst>
              <a:ext uri="{FF2B5EF4-FFF2-40B4-BE49-F238E27FC236}">
                <a16:creationId xmlns:a16="http://schemas.microsoft.com/office/drawing/2014/main" id="{C69167C3-302B-24DE-9CF7-D85D5D5DD20A}"/>
              </a:ext>
            </a:extLst>
          </p:cNvPr>
          <p:cNvSpPr>
            <a:spLocks noGrp="1"/>
          </p:cNvSpPr>
          <p:nvPr>
            <p:ph sz="half" idx="13"/>
          </p:nvPr>
        </p:nvSpPr>
        <p:spPr>
          <a:xfrm>
            <a:off x="457199" y="1573222"/>
            <a:ext cx="7050200" cy="4593898"/>
          </a:xfrm>
        </p:spPr>
        <p:txBody>
          <a:bodyPr>
            <a:normAutofit fontScale="85000" lnSpcReduction="10000"/>
          </a:bodyPr>
          <a:lstStyle/>
          <a:p>
            <a:r>
              <a:rPr lang="en-US" dirty="0">
                <a:highlight>
                  <a:srgbClr val="00FFFF"/>
                </a:highlight>
              </a:rPr>
              <a:t>What is AI</a:t>
            </a:r>
            <a:r>
              <a:rPr lang="en-US" dirty="0"/>
              <a:t>: WIKIPEDIA: “</a:t>
            </a:r>
            <a:r>
              <a:rPr lang="en-US" b="1" i="0" dirty="0">
                <a:solidFill>
                  <a:srgbClr val="202122"/>
                </a:solidFill>
                <a:effectLst/>
                <a:latin typeface="Arial" panose="020B0604020202020204" pitchFamily="34" charset="0"/>
              </a:rPr>
              <a:t>Artificial intelligence</a:t>
            </a:r>
            <a:r>
              <a:rPr lang="en-US" b="0" i="0" dirty="0">
                <a:solidFill>
                  <a:srgbClr val="202122"/>
                </a:solidFill>
                <a:effectLst/>
                <a:latin typeface="Arial" panose="020B0604020202020204" pitchFamily="34" charset="0"/>
              </a:rPr>
              <a:t> (</a:t>
            </a:r>
            <a:r>
              <a:rPr lang="en-US" b="1" i="0" dirty="0">
                <a:solidFill>
                  <a:srgbClr val="202122"/>
                </a:solidFill>
                <a:effectLst/>
                <a:latin typeface="Arial" panose="020B0604020202020204" pitchFamily="34" charset="0"/>
              </a:rPr>
              <a:t>AI</a:t>
            </a:r>
            <a:r>
              <a:rPr lang="en-US" b="0" i="0" dirty="0">
                <a:solidFill>
                  <a:srgbClr val="202122"/>
                </a:solidFill>
                <a:effectLst/>
                <a:latin typeface="Arial" panose="020B0604020202020204" pitchFamily="34" charset="0"/>
              </a:rPr>
              <a:t>), in its broadest sense, is </a:t>
            </a:r>
            <a:r>
              <a:rPr lang="en-US" b="0" i="0" u="none" strike="noStrike" dirty="0">
                <a:effectLst/>
                <a:latin typeface="Arial" panose="020B0604020202020204" pitchFamily="34" charset="0"/>
                <a:hlinkClick r:id="rId3" tooltip="Intelligence"/>
              </a:rPr>
              <a:t>intelligence</a:t>
            </a:r>
            <a:r>
              <a:rPr lang="en-US" b="0" i="0" dirty="0">
                <a:solidFill>
                  <a:srgbClr val="202122"/>
                </a:solidFill>
                <a:effectLst/>
                <a:latin typeface="Arial" panose="020B0604020202020204" pitchFamily="34" charset="0"/>
              </a:rPr>
              <a:t> exhibited by </a:t>
            </a:r>
            <a:r>
              <a:rPr lang="en-US" b="0" i="0" u="none" strike="noStrike" dirty="0">
                <a:effectLst/>
                <a:latin typeface="Arial" panose="020B0604020202020204" pitchFamily="34" charset="0"/>
                <a:hlinkClick r:id="rId4" tooltip="Machine"/>
              </a:rPr>
              <a:t>machines</a:t>
            </a:r>
            <a:r>
              <a:rPr lang="en-US" b="0" i="0" dirty="0">
                <a:solidFill>
                  <a:srgbClr val="202122"/>
                </a:solidFill>
                <a:effectLst/>
                <a:latin typeface="Arial" panose="020B0604020202020204" pitchFamily="34" charset="0"/>
              </a:rPr>
              <a:t>, particularly </a:t>
            </a:r>
            <a:r>
              <a:rPr lang="en-US" b="0" i="0" u="none" strike="noStrike" dirty="0">
                <a:effectLst/>
                <a:latin typeface="Arial" panose="020B0604020202020204" pitchFamily="34" charset="0"/>
                <a:hlinkClick r:id="rId5" tooltip="Computer"/>
              </a:rPr>
              <a:t>computer systems</a:t>
            </a:r>
            <a:r>
              <a:rPr lang="en-US" b="0" i="0" dirty="0">
                <a:solidFill>
                  <a:srgbClr val="202122"/>
                </a:solidFill>
                <a:effectLst/>
                <a:latin typeface="Arial" panose="020B0604020202020204" pitchFamily="34" charset="0"/>
              </a:rPr>
              <a:t>. It is a </a:t>
            </a:r>
            <a:r>
              <a:rPr lang="en-US" b="0" i="0" u="none" strike="noStrike" dirty="0">
                <a:effectLst/>
                <a:latin typeface="Arial" panose="020B0604020202020204" pitchFamily="34" charset="0"/>
                <a:hlinkClick r:id="rId6" tooltip="Field of research"/>
              </a:rPr>
              <a:t>field of research</a:t>
            </a:r>
            <a:r>
              <a:rPr lang="en-US" b="0" i="0" dirty="0">
                <a:solidFill>
                  <a:srgbClr val="202122"/>
                </a:solidFill>
                <a:effectLst/>
                <a:latin typeface="Arial" panose="020B0604020202020204" pitchFamily="34" charset="0"/>
              </a:rPr>
              <a:t> in </a:t>
            </a:r>
            <a:r>
              <a:rPr lang="en-US" b="0" i="0" u="none" strike="noStrike" dirty="0">
                <a:effectLst/>
                <a:latin typeface="Arial" panose="020B0604020202020204" pitchFamily="34" charset="0"/>
                <a:hlinkClick r:id="rId7" tooltip="Computer science"/>
              </a:rPr>
              <a:t>computer science</a:t>
            </a:r>
            <a:r>
              <a:rPr lang="en-US" b="0" i="0" dirty="0">
                <a:solidFill>
                  <a:srgbClr val="202122"/>
                </a:solidFill>
                <a:effectLst/>
                <a:latin typeface="Arial" panose="020B0604020202020204" pitchFamily="34" charset="0"/>
              </a:rPr>
              <a:t> that develops and studies methods and </a:t>
            </a:r>
            <a:r>
              <a:rPr lang="en-US" b="0" i="0" u="none" strike="noStrike" dirty="0">
                <a:effectLst/>
                <a:latin typeface="Arial" panose="020B0604020202020204" pitchFamily="34" charset="0"/>
                <a:hlinkClick r:id="rId8" tooltip="Software"/>
              </a:rPr>
              <a:t>software</a:t>
            </a:r>
            <a:r>
              <a:rPr lang="en-US" b="0" i="0" dirty="0">
                <a:solidFill>
                  <a:srgbClr val="202122"/>
                </a:solidFill>
                <a:effectLst/>
                <a:latin typeface="Arial" panose="020B0604020202020204" pitchFamily="34" charset="0"/>
              </a:rPr>
              <a:t> that enable machines to </a:t>
            </a:r>
            <a:r>
              <a:rPr lang="en-US" b="0" i="0" u="none" strike="noStrike" dirty="0">
                <a:effectLst/>
                <a:latin typeface="Arial" panose="020B0604020202020204" pitchFamily="34" charset="0"/>
                <a:hlinkClick r:id="rId9" tooltip="Machine perception"/>
              </a:rPr>
              <a:t>perceive their environment</a:t>
            </a:r>
            <a:r>
              <a:rPr lang="en-US" b="0" i="0" dirty="0">
                <a:solidFill>
                  <a:srgbClr val="202122"/>
                </a:solidFill>
                <a:effectLst/>
                <a:latin typeface="Arial" panose="020B0604020202020204" pitchFamily="34" charset="0"/>
              </a:rPr>
              <a:t> and use </a:t>
            </a:r>
            <a:r>
              <a:rPr lang="en-US" b="0" i="0" u="none" strike="noStrike" dirty="0">
                <a:effectLst/>
                <a:latin typeface="Arial" panose="020B0604020202020204" pitchFamily="34" charset="0"/>
                <a:hlinkClick r:id="rId10" tooltip="Machine learning"/>
              </a:rPr>
              <a:t>learning</a:t>
            </a:r>
            <a:r>
              <a:rPr lang="en-US" b="0" i="0" dirty="0">
                <a:solidFill>
                  <a:srgbClr val="202122"/>
                </a:solidFill>
                <a:effectLst/>
                <a:latin typeface="Arial" panose="020B0604020202020204" pitchFamily="34" charset="0"/>
              </a:rPr>
              <a:t> and intelligence to take actions that maximize their chances of achieving defined goals.”</a:t>
            </a:r>
            <a:endParaRPr lang="en-US" dirty="0"/>
          </a:p>
          <a:p>
            <a:r>
              <a:rPr lang="en-US" dirty="0">
                <a:highlight>
                  <a:srgbClr val="00FFFF"/>
                </a:highlight>
              </a:rPr>
              <a:t>What is LLM:</a:t>
            </a:r>
            <a:r>
              <a:rPr lang="en-US" dirty="0"/>
              <a:t> </a:t>
            </a:r>
            <a:r>
              <a:rPr lang="en-US" dirty="0" err="1"/>
              <a:t>GhatGPT</a:t>
            </a:r>
            <a:r>
              <a:rPr lang="en-US" dirty="0"/>
              <a:t>: Large language models (LLMs) are a type of artificial intelligence (AI) that can understand and generate human language.</a:t>
            </a:r>
          </a:p>
          <a:p>
            <a:pPr lvl="1">
              <a:buFont typeface="Arial" panose="020B0604020202020204" pitchFamily="34" charset="0"/>
              <a:buChar char="•"/>
            </a:pPr>
            <a:r>
              <a:rPr lang="en-US" b="0" i="0" dirty="0">
                <a:solidFill>
                  <a:srgbClr val="001D35"/>
                </a:solidFill>
                <a:effectLst/>
                <a:latin typeface="Google Sans"/>
              </a:rPr>
              <a:t>Text generation</a:t>
            </a:r>
          </a:p>
          <a:p>
            <a:pPr lvl="1">
              <a:buFont typeface="Arial" panose="020B0604020202020204" pitchFamily="34" charset="0"/>
              <a:buChar char="•"/>
            </a:pPr>
            <a:r>
              <a:rPr lang="en-US" b="0" i="0" dirty="0">
                <a:solidFill>
                  <a:srgbClr val="001D35"/>
                </a:solidFill>
                <a:effectLst/>
                <a:latin typeface="Google Sans"/>
              </a:rPr>
              <a:t>Image generation</a:t>
            </a:r>
          </a:p>
          <a:p>
            <a:pPr lvl="1">
              <a:buFont typeface="Arial" panose="020B0604020202020204" pitchFamily="34" charset="0"/>
              <a:buChar char="•"/>
            </a:pPr>
            <a:r>
              <a:rPr lang="en-US" b="0" i="0" dirty="0">
                <a:solidFill>
                  <a:srgbClr val="001D35"/>
                </a:solidFill>
                <a:effectLst/>
                <a:latin typeface="Google Sans"/>
              </a:rPr>
              <a:t>Language translation</a:t>
            </a:r>
          </a:p>
          <a:p>
            <a:pPr lvl="1">
              <a:buFont typeface="Arial" panose="020B0604020202020204" pitchFamily="34" charset="0"/>
              <a:buChar char="•"/>
            </a:pPr>
            <a:r>
              <a:rPr lang="en-US" b="0" i="0" dirty="0">
                <a:solidFill>
                  <a:srgbClr val="001D35"/>
                </a:solidFill>
                <a:effectLst/>
                <a:latin typeface="Google Sans"/>
              </a:rPr>
              <a:t>Speech recognition</a:t>
            </a:r>
          </a:p>
          <a:p>
            <a:pPr lvl="1">
              <a:buFont typeface="Arial" panose="020B0604020202020204" pitchFamily="34" charset="0"/>
              <a:buChar char="•"/>
            </a:pPr>
            <a:r>
              <a:rPr lang="en-US" b="0" i="0" dirty="0">
                <a:solidFill>
                  <a:srgbClr val="001D35"/>
                </a:solidFill>
                <a:effectLst/>
                <a:latin typeface="Google Sans"/>
              </a:rPr>
              <a:t>Code generation</a:t>
            </a:r>
            <a:endParaRPr lang="en-US" dirty="0"/>
          </a:p>
          <a:p>
            <a:r>
              <a:rPr lang="en-US" dirty="0"/>
              <a:t>Technically, The LLM is based on the Transformer Model Architecture (i.e., a type of Neural Networks) which consists of Encoder and Decoder.</a:t>
            </a:r>
          </a:p>
          <a:p>
            <a:r>
              <a:rPr lang="en-US" dirty="0"/>
              <a:t>The popular apps include ChatGPT (OpenAI,</a:t>
            </a:r>
            <a:r>
              <a:rPr lang="zh-CN" altLang="en-US" dirty="0"/>
              <a:t> </a:t>
            </a:r>
            <a:r>
              <a:rPr lang="en-US" altLang="zh-CN" dirty="0"/>
              <a:t>1.74</a:t>
            </a:r>
            <a:r>
              <a:rPr lang="zh-CN" altLang="en-US" dirty="0"/>
              <a:t> </a:t>
            </a:r>
            <a:r>
              <a:rPr lang="en-US" altLang="zh-CN" dirty="0"/>
              <a:t>trillion</a:t>
            </a:r>
            <a:r>
              <a:rPr lang="zh-CN" altLang="en-US" dirty="0"/>
              <a:t> </a:t>
            </a:r>
            <a:r>
              <a:rPr lang="en-US" altLang="zh-CN" dirty="0"/>
              <a:t>parameters</a:t>
            </a:r>
            <a:r>
              <a:rPr lang="en-US" dirty="0"/>
              <a:t>), Bard/Bert/Gemini (Google), Claude (Anthropic), Llama (Meta), etc.</a:t>
            </a:r>
          </a:p>
        </p:txBody>
      </p:sp>
      <p:pic>
        <p:nvPicPr>
          <p:cNvPr id="8" name="Picture 7">
            <a:extLst>
              <a:ext uri="{FF2B5EF4-FFF2-40B4-BE49-F238E27FC236}">
                <a16:creationId xmlns:a16="http://schemas.microsoft.com/office/drawing/2014/main" id="{97C0588B-A3B7-8285-318F-4CCC00E563BB}"/>
              </a:ext>
            </a:extLst>
          </p:cNvPr>
          <p:cNvPicPr>
            <a:picLocks noChangeAspect="1"/>
          </p:cNvPicPr>
          <p:nvPr/>
        </p:nvPicPr>
        <p:blipFill>
          <a:blip r:embed="rId11"/>
          <a:stretch>
            <a:fillRect/>
          </a:stretch>
        </p:blipFill>
        <p:spPr>
          <a:xfrm>
            <a:off x="7664869" y="1573222"/>
            <a:ext cx="4069932" cy="4069932"/>
          </a:xfrm>
          <a:prstGeom prst="rect">
            <a:avLst/>
          </a:prstGeom>
        </p:spPr>
      </p:pic>
      <p:sp>
        <p:nvSpPr>
          <p:cNvPr id="9" name="Title 10">
            <a:extLst>
              <a:ext uri="{FF2B5EF4-FFF2-40B4-BE49-F238E27FC236}">
                <a16:creationId xmlns:a16="http://schemas.microsoft.com/office/drawing/2014/main" id="{56F78EDB-F31B-6548-C659-0ABFF717D48F}"/>
              </a:ext>
            </a:extLst>
          </p:cNvPr>
          <p:cNvSpPr txBox="1">
            <a:spLocks/>
          </p:cNvSpPr>
          <p:nvPr/>
        </p:nvSpPr>
        <p:spPr>
          <a:xfrm>
            <a:off x="7569348" y="5698308"/>
            <a:ext cx="4260973" cy="468812"/>
          </a:xfrm>
          <a:prstGeom prst="rect">
            <a:avLst/>
          </a:prstGeom>
        </p:spPr>
        <p:txBody>
          <a:bodyPr vert="horz" lIns="91440" tIns="45720" rIns="91440" bIns="45720" rtlCol="0" anchor="b">
            <a:normAutofit/>
          </a:bodyPr>
          <a:lst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200" b="1" dirty="0"/>
              <a:t>Prompt</a:t>
            </a:r>
            <a:r>
              <a:rPr lang="en-US" sz="1200" dirty="0"/>
              <a:t>: “</a:t>
            </a:r>
            <a:r>
              <a:rPr lang="en-US" sz="1000" dirty="0"/>
              <a:t>Can you produce a simple and beautiful image for illustrating what large language model can do?</a:t>
            </a:r>
            <a:r>
              <a:rPr lang="en-US" sz="1200" dirty="0"/>
              <a:t>”</a:t>
            </a:r>
          </a:p>
        </p:txBody>
      </p:sp>
      <p:sp>
        <p:nvSpPr>
          <p:cNvPr id="2" name="TextBox 1">
            <a:extLst>
              <a:ext uri="{FF2B5EF4-FFF2-40B4-BE49-F238E27FC236}">
                <a16:creationId xmlns:a16="http://schemas.microsoft.com/office/drawing/2014/main" id="{F218FF05-CE10-1F8B-EBF3-F967BC2F2F2F}"/>
              </a:ext>
            </a:extLst>
          </p:cNvPr>
          <p:cNvSpPr txBox="1"/>
          <p:nvPr/>
        </p:nvSpPr>
        <p:spPr>
          <a:xfrm>
            <a:off x="7569348" y="6297749"/>
            <a:ext cx="4409292" cy="400110"/>
          </a:xfrm>
          <a:prstGeom prst="rect">
            <a:avLst/>
          </a:prstGeom>
          <a:noFill/>
        </p:spPr>
        <p:txBody>
          <a:bodyPr wrap="square" rtlCol="0">
            <a:spAutoFit/>
          </a:bodyPr>
          <a:lstStyle/>
          <a:p>
            <a:r>
              <a:rPr lang="en-US" sz="1000" b="1" i="0" dirty="0">
                <a:solidFill>
                  <a:srgbClr val="222222"/>
                </a:solidFill>
                <a:effectLst/>
                <a:latin typeface="Arial" panose="020B0604020202020204" pitchFamily="34" charset="0"/>
              </a:rPr>
              <a:t>Ref</a:t>
            </a:r>
            <a:r>
              <a:rPr lang="en-US" sz="1000" b="0" i="0" dirty="0">
                <a:solidFill>
                  <a:srgbClr val="222222"/>
                </a:solidFill>
                <a:effectLst/>
                <a:latin typeface="Arial" panose="020B0604020202020204" pitchFamily="34" charset="0"/>
              </a:rPr>
              <a:t>: Vaswani, A., 2017. </a:t>
            </a:r>
            <a:r>
              <a:rPr lang="en-US" sz="1000" b="1" i="0" dirty="0">
                <a:solidFill>
                  <a:srgbClr val="222222"/>
                </a:solidFill>
                <a:effectLst/>
                <a:latin typeface="Arial" panose="020B0604020202020204" pitchFamily="34" charset="0"/>
              </a:rPr>
              <a:t>Attention is all you need</a:t>
            </a:r>
            <a:r>
              <a:rPr lang="en-US" sz="1000" b="0" i="0" dirty="0">
                <a:solidFill>
                  <a:srgbClr val="222222"/>
                </a:solidFill>
                <a:effectLst/>
                <a:latin typeface="Arial" panose="020B0604020202020204" pitchFamily="34" charset="0"/>
              </a:rPr>
              <a:t>. </a:t>
            </a:r>
            <a:r>
              <a:rPr lang="en-US" sz="1000" b="0" i="1" dirty="0">
                <a:solidFill>
                  <a:srgbClr val="222222"/>
                </a:solidFill>
                <a:effectLst/>
                <a:latin typeface="Arial" panose="020B0604020202020204" pitchFamily="34" charset="0"/>
              </a:rPr>
              <a:t>Advances in Neural Information Processing Systems</a:t>
            </a:r>
            <a:r>
              <a:rPr lang="en-US" sz="1000" b="0" i="0" dirty="0">
                <a:solidFill>
                  <a:srgbClr val="222222"/>
                </a:solidFill>
                <a:effectLst/>
                <a:latin typeface="Arial" panose="020B0604020202020204" pitchFamily="34" charset="0"/>
              </a:rPr>
              <a:t>.</a:t>
            </a:r>
            <a:endParaRPr lang="en-US" sz="1000" dirty="0"/>
          </a:p>
        </p:txBody>
      </p:sp>
    </p:spTree>
    <p:extLst>
      <p:ext uri="{BB962C8B-B14F-4D97-AF65-F5344CB8AC3E}">
        <p14:creationId xmlns:p14="http://schemas.microsoft.com/office/powerpoint/2010/main" val="1658302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199" y="664046"/>
            <a:ext cx="6284795" cy="557429"/>
          </a:xfrm>
        </p:spPr>
        <p:txBody>
          <a:bodyPr>
            <a:normAutofit/>
          </a:bodyPr>
          <a:lstStyle/>
          <a:p>
            <a:r>
              <a:rPr lang="en-US" dirty="0"/>
              <a:t>LLM Technical Details: encoder</a:t>
            </a:r>
          </a:p>
        </p:txBody>
      </p:sp>
      <p:pic>
        <p:nvPicPr>
          <p:cNvPr id="3" name="Picture 2" descr="A diagram of a computer code">
            <a:extLst>
              <a:ext uri="{FF2B5EF4-FFF2-40B4-BE49-F238E27FC236}">
                <a16:creationId xmlns:a16="http://schemas.microsoft.com/office/drawing/2014/main" id="{EF41F857-4FEC-EFEF-0092-5C42F759CA30}"/>
              </a:ext>
            </a:extLst>
          </p:cNvPr>
          <p:cNvPicPr>
            <a:picLocks noChangeAspect="1"/>
          </p:cNvPicPr>
          <p:nvPr/>
        </p:nvPicPr>
        <p:blipFill>
          <a:blip r:embed="rId3"/>
          <a:stretch>
            <a:fillRect/>
          </a:stretch>
        </p:blipFill>
        <p:spPr>
          <a:xfrm>
            <a:off x="6635086" y="1364645"/>
            <a:ext cx="4844453" cy="4829310"/>
          </a:xfrm>
          <a:prstGeom prst="rect">
            <a:avLst/>
          </a:prstGeom>
        </p:spPr>
      </p:pic>
      <p:sp>
        <p:nvSpPr>
          <p:cNvPr id="17" name="Content Placeholder 16">
            <a:extLst>
              <a:ext uri="{FF2B5EF4-FFF2-40B4-BE49-F238E27FC236}">
                <a16:creationId xmlns:a16="http://schemas.microsoft.com/office/drawing/2014/main" id="{9CB1BF94-E35A-430E-4D05-AFDFE45A4E09}"/>
              </a:ext>
            </a:extLst>
          </p:cNvPr>
          <p:cNvSpPr>
            <a:spLocks noGrp="1"/>
          </p:cNvSpPr>
          <p:nvPr>
            <p:ph sz="half" idx="13"/>
          </p:nvPr>
        </p:nvSpPr>
        <p:spPr>
          <a:xfrm>
            <a:off x="457200" y="1419367"/>
            <a:ext cx="5807122" cy="4774587"/>
          </a:xfrm>
        </p:spPr>
        <p:txBody>
          <a:bodyPr>
            <a:normAutofit lnSpcReduction="10000"/>
          </a:bodyPr>
          <a:lstStyle/>
          <a:p>
            <a:r>
              <a:rPr lang="en-US" dirty="0"/>
              <a:t>The LLM is based on the Transformer Model Architecture which consists of Encoder and Decoder. Example in translation: Let’s go </a:t>
            </a:r>
            <a:r>
              <a:rPr lang="en-US" dirty="0">
                <a:sym typeface="Wingdings" panose="05000000000000000000" pitchFamily="2" charset="2"/>
              </a:rPr>
              <a:t></a:t>
            </a:r>
            <a:r>
              <a:rPr lang="en-US" dirty="0"/>
              <a:t> Vamos</a:t>
            </a:r>
          </a:p>
          <a:p>
            <a:pPr lvl="1">
              <a:buFont typeface="Arial" panose="020B0604020202020204" pitchFamily="34" charset="0"/>
              <a:buChar char="•"/>
            </a:pPr>
            <a:r>
              <a:rPr lang="en-US" b="1" dirty="0"/>
              <a:t>Encoder</a:t>
            </a:r>
            <a:r>
              <a:rPr lang="en-US" dirty="0"/>
              <a:t>: used to process an input sequence (e.g., English)</a:t>
            </a:r>
          </a:p>
          <a:p>
            <a:pPr lvl="1">
              <a:buFont typeface="Arial" panose="020B0604020202020204" pitchFamily="34" charset="0"/>
              <a:buChar char="•"/>
            </a:pPr>
            <a:r>
              <a:rPr lang="en-US" dirty="0"/>
              <a:t>Encode the words into numbers (Embedding): e.g., Let’s go </a:t>
            </a:r>
            <a:r>
              <a:rPr lang="en-US" dirty="0">
                <a:sym typeface="Wingdings" panose="05000000000000000000" pitchFamily="2" charset="2"/>
              </a:rPr>
              <a:t></a:t>
            </a:r>
            <a:r>
              <a:rPr lang="en-US" dirty="0"/>
              <a:t> ((1, 0, 0, 0), (0,0,1,0))</a:t>
            </a:r>
          </a:p>
          <a:p>
            <a:pPr lvl="1">
              <a:buFont typeface="Arial" panose="020B0604020202020204" pitchFamily="34" charset="0"/>
              <a:buChar char="•"/>
            </a:pPr>
            <a:r>
              <a:rPr lang="en-US" dirty="0"/>
              <a:t>Encode the position of the words into numbers (Positioning) e.g., Let’s go ≠ Go let’s ((1.87, 1.09),  (-1.68, 0.67)) </a:t>
            </a:r>
          </a:p>
          <a:p>
            <a:pPr lvl="1">
              <a:buFont typeface="Arial" panose="020B0604020202020204" pitchFamily="34" charset="0"/>
              <a:buChar char="•"/>
            </a:pPr>
            <a:r>
              <a:rPr lang="en-US" dirty="0"/>
              <a:t>Encode the words relationships in a sentence (within the input) into numbers through the metric “similarities” (Self-Attention). E.g., I have a bunch of roses in my office and it smells good. ((2.5, -2.1), (2.5, -2.1))</a:t>
            </a:r>
          </a:p>
          <a:p>
            <a:pPr lvl="1">
              <a:buFont typeface="Arial" panose="020B0604020202020204" pitchFamily="34" charset="0"/>
              <a:buChar char="•"/>
            </a:pPr>
            <a:r>
              <a:rPr lang="en-US" dirty="0"/>
              <a:t>Add them up (Residual Connections)</a:t>
            </a:r>
          </a:p>
          <a:p>
            <a:endParaRPr lang="en-US" dirty="0"/>
          </a:p>
        </p:txBody>
      </p:sp>
    </p:spTree>
    <p:extLst>
      <p:ext uri="{BB962C8B-B14F-4D97-AF65-F5344CB8AC3E}">
        <p14:creationId xmlns:p14="http://schemas.microsoft.com/office/powerpoint/2010/main" val="588336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199" y="664046"/>
            <a:ext cx="6284795" cy="557429"/>
          </a:xfrm>
        </p:spPr>
        <p:txBody>
          <a:bodyPr>
            <a:normAutofit/>
          </a:bodyPr>
          <a:lstStyle/>
          <a:p>
            <a:r>
              <a:rPr lang="en-US" dirty="0"/>
              <a:t>LLM Technical Details: Decoder</a:t>
            </a:r>
          </a:p>
        </p:txBody>
      </p:sp>
      <p:sp>
        <p:nvSpPr>
          <p:cNvPr id="17" name="Content Placeholder 16">
            <a:extLst>
              <a:ext uri="{FF2B5EF4-FFF2-40B4-BE49-F238E27FC236}">
                <a16:creationId xmlns:a16="http://schemas.microsoft.com/office/drawing/2014/main" id="{9CB1BF94-E35A-430E-4D05-AFDFE45A4E09}"/>
              </a:ext>
            </a:extLst>
          </p:cNvPr>
          <p:cNvSpPr>
            <a:spLocks noGrp="1"/>
          </p:cNvSpPr>
          <p:nvPr>
            <p:ph sz="half" idx="13"/>
          </p:nvPr>
        </p:nvSpPr>
        <p:spPr>
          <a:xfrm>
            <a:off x="457200" y="1419367"/>
            <a:ext cx="5738884" cy="4774587"/>
          </a:xfrm>
        </p:spPr>
        <p:txBody>
          <a:bodyPr>
            <a:normAutofit lnSpcReduction="10000"/>
          </a:bodyPr>
          <a:lstStyle/>
          <a:p>
            <a:r>
              <a:rPr lang="en-US" dirty="0"/>
              <a:t>Example in translation: Let’s go </a:t>
            </a:r>
            <a:r>
              <a:rPr lang="en-US" dirty="0">
                <a:sym typeface="Wingdings" panose="05000000000000000000" pitchFamily="2" charset="2"/>
              </a:rPr>
              <a:t></a:t>
            </a:r>
            <a:r>
              <a:rPr lang="en-US" dirty="0"/>
              <a:t> Vamos</a:t>
            </a:r>
          </a:p>
          <a:p>
            <a:pPr lvl="1">
              <a:buFont typeface="Arial" panose="020B0604020202020204" pitchFamily="34" charset="0"/>
              <a:buChar char="•"/>
            </a:pPr>
            <a:r>
              <a:rPr lang="en-US" b="1" dirty="0"/>
              <a:t>Decoder: </a:t>
            </a:r>
            <a:r>
              <a:rPr lang="en-US" dirty="0" err="1"/>
              <a:t>ued</a:t>
            </a:r>
            <a:r>
              <a:rPr lang="en-US" dirty="0"/>
              <a:t> for generating or predicting sequences of text based on the encoded information from the input sequence</a:t>
            </a:r>
          </a:p>
          <a:p>
            <a:pPr lvl="1">
              <a:buFont typeface="Arial" panose="020B0604020202020204" pitchFamily="34" charset="0"/>
              <a:buChar char="•"/>
            </a:pPr>
            <a:r>
              <a:rPr lang="en-US" dirty="0"/>
              <a:t>Start with the [EOS]: End of Sentence, do the word embedding, positioning, and self attention as Encoder does.</a:t>
            </a:r>
          </a:p>
          <a:p>
            <a:pPr lvl="1">
              <a:buFont typeface="Arial" panose="020B0604020202020204" pitchFamily="34" charset="0"/>
              <a:buChar char="•"/>
            </a:pPr>
            <a:r>
              <a:rPr lang="en-US" dirty="0"/>
              <a:t>Assessing the relationship between encoder and [EOS], by performing Encoder-Decoder relation. The purpose is to focus on the relationship between output words and input words. E.g., Let’s go vs [EOS]</a:t>
            </a:r>
          </a:p>
          <a:p>
            <a:pPr lvl="1">
              <a:buFont typeface="Arial" panose="020B0604020202020204" pitchFamily="34" charset="0"/>
              <a:buChar char="•"/>
            </a:pPr>
            <a:r>
              <a:rPr lang="en-US" dirty="0"/>
              <a:t>Run the neural networks to get the selected words (e.g., </a:t>
            </a:r>
            <a:r>
              <a:rPr lang="en-US" dirty="0" err="1"/>
              <a:t>vamos</a:t>
            </a:r>
            <a:r>
              <a:rPr lang="en-US" dirty="0"/>
              <a:t>)! </a:t>
            </a:r>
          </a:p>
          <a:p>
            <a:pPr lvl="1">
              <a:buFont typeface="Arial" panose="020B0604020202020204" pitchFamily="34" charset="0"/>
              <a:buChar char="•"/>
            </a:pPr>
            <a:r>
              <a:rPr lang="en-US" dirty="0"/>
              <a:t>Repeat the above three steps until reaching [EOS] again.</a:t>
            </a:r>
          </a:p>
          <a:p>
            <a:endParaRPr lang="en-US" dirty="0"/>
          </a:p>
        </p:txBody>
      </p:sp>
      <p:pic>
        <p:nvPicPr>
          <p:cNvPr id="4" name="Picture 3" descr="A computer screen shot of a computer">
            <a:extLst>
              <a:ext uri="{FF2B5EF4-FFF2-40B4-BE49-F238E27FC236}">
                <a16:creationId xmlns:a16="http://schemas.microsoft.com/office/drawing/2014/main" id="{5C24EC98-F754-1DB0-31E5-FE8EF38C9579}"/>
              </a:ext>
            </a:extLst>
          </p:cNvPr>
          <p:cNvPicPr>
            <a:picLocks noChangeAspect="1"/>
          </p:cNvPicPr>
          <p:nvPr/>
        </p:nvPicPr>
        <p:blipFill>
          <a:blip r:embed="rId3"/>
          <a:srcRect t="3255"/>
          <a:stretch/>
        </p:blipFill>
        <p:spPr>
          <a:xfrm>
            <a:off x="6264322" y="1419367"/>
            <a:ext cx="5809918" cy="4774587"/>
          </a:xfrm>
          <a:prstGeom prst="rect">
            <a:avLst/>
          </a:prstGeom>
        </p:spPr>
      </p:pic>
      <p:sp>
        <p:nvSpPr>
          <p:cNvPr id="5" name="Rectangle 4">
            <a:extLst>
              <a:ext uri="{FF2B5EF4-FFF2-40B4-BE49-F238E27FC236}">
                <a16:creationId xmlns:a16="http://schemas.microsoft.com/office/drawing/2014/main" id="{A868AC3D-31AC-CD14-B88F-2CB859BDF8EC}"/>
              </a:ext>
            </a:extLst>
          </p:cNvPr>
          <p:cNvSpPr/>
          <p:nvPr/>
        </p:nvSpPr>
        <p:spPr>
          <a:xfrm>
            <a:off x="6264322" y="1419367"/>
            <a:ext cx="2664622" cy="683841"/>
          </a:xfrm>
          <a:prstGeom prst="rect">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dirty="0"/>
              <a:t>Decoding Process</a:t>
            </a:r>
          </a:p>
        </p:txBody>
      </p:sp>
    </p:spTree>
    <p:extLst>
      <p:ext uri="{BB962C8B-B14F-4D97-AF65-F5344CB8AC3E}">
        <p14:creationId xmlns:p14="http://schemas.microsoft.com/office/powerpoint/2010/main" val="38923426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199" y="664046"/>
            <a:ext cx="8190754" cy="557429"/>
          </a:xfrm>
        </p:spPr>
        <p:txBody>
          <a:bodyPr>
            <a:normAutofit/>
          </a:bodyPr>
          <a:lstStyle/>
          <a:p>
            <a:r>
              <a:rPr lang="en-US" dirty="0"/>
              <a:t>Fine tuning of </a:t>
            </a:r>
            <a:r>
              <a:rPr lang="en-US" dirty="0" err="1"/>
              <a:t>llm</a:t>
            </a:r>
            <a:r>
              <a:rPr lang="en-US" dirty="0"/>
              <a:t> models</a:t>
            </a:r>
          </a:p>
        </p:txBody>
      </p:sp>
      <p:sp>
        <p:nvSpPr>
          <p:cNvPr id="17" name="Content Placeholder 16">
            <a:extLst>
              <a:ext uri="{FF2B5EF4-FFF2-40B4-BE49-F238E27FC236}">
                <a16:creationId xmlns:a16="http://schemas.microsoft.com/office/drawing/2014/main" id="{9CB1BF94-E35A-430E-4D05-AFDFE45A4E09}"/>
              </a:ext>
            </a:extLst>
          </p:cNvPr>
          <p:cNvSpPr>
            <a:spLocks noGrp="1"/>
          </p:cNvSpPr>
          <p:nvPr>
            <p:ph sz="half" idx="13"/>
          </p:nvPr>
        </p:nvSpPr>
        <p:spPr>
          <a:xfrm>
            <a:off x="457199" y="1277477"/>
            <a:ext cx="5738884" cy="4774587"/>
          </a:xfrm>
        </p:spPr>
        <p:txBody>
          <a:bodyPr>
            <a:normAutofit lnSpcReduction="10000"/>
          </a:bodyPr>
          <a:lstStyle/>
          <a:p>
            <a:r>
              <a:rPr lang="en-US" altLang="zh-CN" dirty="0"/>
              <a:t>General LLM is a broad model that may not be suitable for a particular area (e.g., pharma/vaccine), so it needs some tuning for better performance. Examples of fine tuning include full fine-tuning, adapter layers, </a:t>
            </a:r>
            <a:r>
              <a:rPr lang="en-US" altLang="zh-CN" dirty="0" err="1"/>
              <a:t>LoRA</a:t>
            </a:r>
            <a:r>
              <a:rPr lang="en-US" altLang="zh-CN" dirty="0"/>
              <a:t> (Low-rank adaptation), prompt engineering, </a:t>
            </a:r>
          </a:p>
          <a:p>
            <a:r>
              <a:rPr lang="en-US" altLang="zh-CN" dirty="0"/>
              <a:t>Prompt Engineering Principles</a:t>
            </a:r>
          </a:p>
          <a:p>
            <a:pPr lvl="1">
              <a:buFont typeface="Arial" panose="020B0604020202020204" pitchFamily="34" charset="0"/>
              <a:buChar char="•"/>
            </a:pPr>
            <a:r>
              <a:rPr lang="en-US" dirty="0"/>
              <a:t>Provide clear and specific instructions (e.g., Use delimiters to clearly indicate distinct parts of the input; use structured outputs)</a:t>
            </a:r>
          </a:p>
          <a:p>
            <a:pPr lvl="1">
              <a:buFont typeface="Arial" panose="020B0604020202020204" pitchFamily="34" charset="0"/>
              <a:buChar char="•"/>
            </a:pPr>
            <a:r>
              <a:rPr lang="en-US" dirty="0"/>
              <a:t>Give the model time to think</a:t>
            </a:r>
          </a:p>
          <a:p>
            <a:r>
              <a:rPr lang="en-US" dirty="0"/>
              <a:t>“Few-shot” prompting:</a:t>
            </a:r>
          </a:p>
          <a:p>
            <a:pPr lvl="1">
              <a:buFont typeface="Arial" panose="020B0604020202020204" pitchFamily="34" charset="0"/>
              <a:buChar char="•"/>
            </a:pPr>
            <a:r>
              <a:rPr lang="en-US" dirty="0"/>
              <a:t>Give successful examples of completing tasks then ask model to perform the task.</a:t>
            </a:r>
          </a:p>
          <a:p>
            <a:pPr lvl="1">
              <a:buFont typeface="Arial" panose="020B0604020202020204" pitchFamily="34" charset="0"/>
              <a:buChar char="•"/>
            </a:pPr>
            <a:r>
              <a:rPr lang="en-US" dirty="0">
                <a:solidFill>
                  <a:srgbClr val="00B050"/>
                </a:solidFill>
              </a:rPr>
              <a:t>Could be potentially used in automating/piloting programming process.</a:t>
            </a:r>
          </a:p>
          <a:p>
            <a:endParaRPr lang="en-US" dirty="0"/>
          </a:p>
        </p:txBody>
      </p:sp>
      <p:sp>
        <p:nvSpPr>
          <p:cNvPr id="2" name="Content Placeholder 16">
            <a:extLst>
              <a:ext uri="{FF2B5EF4-FFF2-40B4-BE49-F238E27FC236}">
                <a16:creationId xmlns:a16="http://schemas.microsoft.com/office/drawing/2014/main" id="{EB75F458-742A-51EB-D2B0-242870F771F1}"/>
              </a:ext>
            </a:extLst>
          </p:cNvPr>
          <p:cNvSpPr txBox="1">
            <a:spLocks/>
          </p:cNvSpPr>
          <p:nvPr/>
        </p:nvSpPr>
        <p:spPr>
          <a:xfrm>
            <a:off x="6196083" y="1277477"/>
            <a:ext cx="5738884" cy="4774587"/>
          </a:xfrm>
          <a:prstGeom prst="rect">
            <a:avLst/>
          </a:prstGeom>
        </p:spPr>
        <p:txBody>
          <a:bodyPr vert="horz" lIns="91440" tIns="45720" rIns="91440" bIns="45720" rtlCol="0" anchor="t">
            <a:normAutofit/>
          </a:bodyPr>
          <a:lstStyle>
            <a:lvl1pPr marL="342900" indent="-342900" algn="l" defTabSz="457200" rtl="0" eaLnBrk="1" latinLnBrk="0" hangingPunct="1">
              <a:spcBef>
                <a:spcPct val="20000"/>
              </a:spcBef>
              <a:spcAft>
                <a:spcPts val="600"/>
              </a:spcAft>
              <a:buClr>
                <a:schemeClr val="accent1"/>
              </a:buClr>
              <a:buSzPct val="92000"/>
              <a:buFont typeface="+mj-lt"/>
              <a:buAutoNum type="arabicPeriod"/>
              <a:defRPr sz="1800" kern="1200">
                <a:solidFill>
                  <a:schemeClr val="tx1">
                    <a:lumMod val="75000"/>
                    <a:lumOff val="25000"/>
                  </a:schemeClr>
                </a:solidFill>
                <a:latin typeface="+mn-lt"/>
                <a:ea typeface="+mn-ea"/>
                <a:cs typeface="+mn-cs"/>
              </a:defRPr>
            </a:lvl1pPr>
            <a:lvl2pPr marL="914400" indent="-342900" algn="l" defTabSz="457200" rtl="0" eaLnBrk="1" latinLnBrk="0" hangingPunct="1">
              <a:spcBef>
                <a:spcPct val="20000"/>
              </a:spcBef>
              <a:spcAft>
                <a:spcPts val="600"/>
              </a:spcAft>
              <a:buClr>
                <a:schemeClr val="accent1"/>
              </a:buClr>
              <a:buSzPct val="92000"/>
              <a:buFont typeface="+mj-lt"/>
              <a:buAutoNum type="alphaLcPeriod"/>
              <a:defRPr sz="1800" kern="1200">
                <a:solidFill>
                  <a:schemeClr val="tx1">
                    <a:lumMod val="75000"/>
                    <a:lumOff val="25000"/>
                  </a:schemeClr>
                </a:solidFill>
                <a:latin typeface="+mn-lt"/>
                <a:ea typeface="+mn-ea"/>
                <a:cs typeface="+mn-cs"/>
              </a:defRPr>
            </a:lvl2pPr>
            <a:lvl3pPr marL="1371600" indent="-342900" algn="l" defTabSz="457200" rtl="0" eaLnBrk="1" latinLnBrk="0" hangingPunct="1">
              <a:spcBef>
                <a:spcPct val="20000"/>
              </a:spcBef>
              <a:spcAft>
                <a:spcPts val="600"/>
              </a:spcAft>
              <a:buClr>
                <a:schemeClr val="accent1"/>
              </a:buClr>
              <a:buSzPct val="92000"/>
              <a:buFont typeface="+mj-lt"/>
              <a:buAutoNum type="arabicPeriod"/>
              <a:defRPr sz="1800" kern="1200">
                <a:solidFill>
                  <a:schemeClr val="tx1">
                    <a:lumMod val="75000"/>
                    <a:lumOff val="25000"/>
                  </a:schemeClr>
                </a:solidFill>
                <a:latin typeface="+mn-lt"/>
                <a:ea typeface="+mn-ea"/>
                <a:cs typeface="+mn-cs"/>
              </a:defRPr>
            </a:lvl3pPr>
            <a:lvl4pPr marL="1600200" indent="-342900" algn="l" defTabSz="457200" rtl="0" eaLnBrk="1" latinLnBrk="0" hangingPunct="1">
              <a:spcBef>
                <a:spcPct val="20000"/>
              </a:spcBef>
              <a:spcAft>
                <a:spcPts val="600"/>
              </a:spcAft>
              <a:buClr>
                <a:schemeClr val="accent1"/>
              </a:buClr>
              <a:buSzPct val="92000"/>
              <a:buFont typeface="+mj-lt"/>
              <a:buAutoNum type="alphaLcParenR"/>
              <a:defRPr sz="1800" kern="1200">
                <a:solidFill>
                  <a:schemeClr val="tx1">
                    <a:lumMod val="75000"/>
                    <a:lumOff val="25000"/>
                  </a:schemeClr>
                </a:solidFill>
                <a:latin typeface="+mn-lt"/>
                <a:ea typeface="+mn-ea"/>
                <a:cs typeface="+mn-cs"/>
              </a:defRPr>
            </a:lvl4pPr>
            <a:lvl5pPr marL="2057400" indent="-400050" algn="l" defTabSz="457200" rtl="0" eaLnBrk="1" latinLnBrk="0" hangingPunct="1">
              <a:spcBef>
                <a:spcPct val="20000"/>
              </a:spcBef>
              <a:spcAft>
                <a:spcPts val="600"/>
              </a:spcAft>
              <a:buClr>
                <a:schemeClr val="accent1"/>
              </a:buClr>
              <a:buSzPct val="92000"/>
              <a:buFont typeface="+mj-lt"/>
              <a:buAutoNum type="romanLcPeriod"/>
              <a:defRPr sz="18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b="1" dirty="0"/>
              <a:t>Example of Prompt Engineering</a:t>
            </a:r>
            <a:r>
              <a:rPr lang="en-US" dirty="0"/>
              <a:t>: </a:t>
            </a:r>
          </a:p>
          <a:p>
            <a:pPr marL="0" indent="0">
              <a:buNone/>
            </a:pPr>
            <a:r>
              <a:rPr lang="en-US" sz="1500" b="1" dirty="0">
                <a:highlight>
                  <a:srgbClr val="FFFF00"/>
                </a:highlight>
              </a:rPr>
              <a:t>text</a:t>
            </a:r>
            <a:r>
              <a:rPr lang="en-US" sz="1500" dirty="0">
                <a:highlight>
                  <a:srgbClr val="FFFF00"/>
                </a:highlight>
              </a:rPr>
              <a:t> = </a:t>
            </a:r>
            <a:r>
              <a:rPr lang="en-US" sz="1500" dirty="0" err="1">
                <a:highlight>
                  <a:srgbClr val="FFFF00"/>
                </a:highlight>
              </a:rPr>
              <a:t>f"""You</a:t>
            </a:r>
            <a:r>
              <a:rPr lang="en-US" sz="1500" dirty="0">
                <a:highlight>
                  <a:srgbClr val="FFFF00"/>
                </a:highlight>
              </a:rPr>
              <a:t> should express what you want a model to do by \ providing instructions that are as clear and \ specific as you can possibly make them. \ This will guide the model towards the desired output, \ and reduce the chances of receiving irrelevant \ or incorrect responses. Don't confuse writing a \ clear prompt with writing a short prompt. \ In many cases, longer prompts provide more clarity \ and context for the model, which can lead to \ more detailed and relevant outputs.</a:t>
            </a:r>
          </a:p>
          <a:p>
            <a:pPr marL="0" indent="0">
              <a:buNone/>
            </a:pPr>
            <a:r>
              <a:rPr lang="en-US" sz="1500" dirty="0">
                <a:highlight>
                  <a:srgbClr val="FFFF00"/>
                </a:highlight>
              </a:rPr>
              <a:t>"""</a:t>
            </a:r>
          </a:p>
          <a:p>
            <a:pPr marL="0" indent="0">
              <a:buNone/>
            </a:pPr>
            <a:r>
              <a:rPr lang="en-US" sz="1500" b="1" dirty="0">
                <a:highlight>
                  <a:srgbClr val="FFFF00"/>
                </a:highlight>
              </a:rPr>
              <a:t>prompt</a:t>
            </a:r>
            <a:r>
              <a:rPr lang="en-US" sz="1500" dirty="0">
                <a:highlight>
                  <a:srgbClr val="FFFF00"/>
                </a:highlight>
              </a:rPr>
              <a:t> = </a:t>
            </a:r>
            <a:r>
              <a:rPr lang="en-US" sz="1500" dirty="0" err="1">
                <a:highlight>
                  <a:srgbClr val="FFFF00"/>
                </a:highlight>
              </a:rPr>
              <a:t>f"""Summarize</a:t>
            </a:r>
            <a:r>
              <a:rPr lang="en-US" sz="1500" dirty="0">
                <a:highlight>
                  <a:srgbClr val="FFFF00"/>
                </a:highlight>
              </a:rPr>
              <a:t> the text delimited by triple backticks \ into a single sentence.```{text}```""“</a:t>
            </a:r>
          </a:p>
          <a:p>
            <a:pPr marL="0" indent="0">
              <a:buNone/>
            </a:pPr>
            <a:r>
              <a:rPr lang="en-US" sz="1500" dirty="0"/>
              <a:t>print(response)</a:t>
            </a:r>
          </a:p>
          <a:p>
            <a:pPr marL="0" indent="0">
              <a:buNone/>
            </a:pPr>
            <a:r>
              <a:rPr lang="en-US" sz="1500" dirty="0">
                <a:highlight>
                  <a:srgbClr val="00FF00"/>
                </a:highlight>
              </a:rPr>
              <a:t>Providing clear and specific instructions to a model will guide it towards the desired output, reducing the chances of irrelevant or incorrect responses, and longer prompts can provide more clarity and context for more detailed and relevant outputs. </a:t>
            </a:r>
          </a:p>
          <a:p>
            <a:pPr marL="0" indent="0">
              <a:buNone/>
            </a:pPr>
            <a:endParaRPr lang="en-US" sz="1500" dirty="0"/>
          </a:p>
          <a:p>
            <a:pPr marL="0" indent="0">
              <a:buNone/>
            </a:pPr>
            <a:endParaRPr lang="en-US" dirty="0"/>
          </a:p>
        </p:txBody>
      </p:sp>
      <p:sp>
        <p:nvSpPr>
          <p:cNvPr id="5" name="Rectangle 3">
            <a:extLst>
              <a:ext uri="{FF2B5EF4-FFF2-40B4-BE49-F238E27FC236}">
                <a16:creationId xmlns:a16="http://schemas.microsoft.com/office/drawing/2014/main" id="{144CB9D1-A701-CE9A-6408-ECF92B497F66}"/>
              </a:ext>
            </a:extLst>
          </p:cNvPr>
          <p:cNvSpPr>
            <a:spLocks noChangeArrowheads="1"/>
          </p:cNvSpPr>
          <p:nvPr/>
        </p:nvSpPr>
        <p:spPr bwMode="auto">
          <a:xfrm>
            <a:off x="152400" y="2425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87974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C903843E-1FAB-AFBB-BDC9-440FCC8CFB12}"/>
              </a:ext>
            </a:extLst>
          </p:cNvPr>
          <p:cNvSpPr>
            <a:spLocks noGrp="1"/>
          </p:cNvSpPr>
          <p:nvPr>
            <p:ph type="ctrTitle"/>
          </p:nvPr>
        </p:nvSpPr>
        <p:spPr>
          <a:noFill/>
        </p:spPr>
        <p:txBody>
          <a:bodyPr/>
          <a:lstStyle/>
          <a:p>
            <a:r>
              <a:rPr lang="en-US" dirty="0"/>
              <a:t>Applications in healthcare</a:t>
            </a:r>
          </a:p>
        </p:txBody>
      </p:sp>
    </p:spTree>
    <p:extLst>
      <p:ext uri="{BB962C8B-B14F-4D97-AF65-F5344CB8AC3E}">
        <p14:creationId xmlns:p14="http://schemas.microsoft.com/office/powerpoint/2010/main" val="14804967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199" y="664046"/>
            <a:ext cx="10752084" cy="557429"/>
          </a:xfrm>
        </p:spPr>
        <p:txBody>
          <a:bodyPr>
            <a:normAutofit/>
          </a:bodyPr>
          <a:lstStyle/>
          <a:p>
            <a:r>
              <a:rPr lang="en-US" dirty="0"/>
              <a:t>“Few-shot” prompting with application to programming </a:t>
            </a:r>
          </a:p>
        </p:txBody>
      </p:sp>
      <p:sp>
        <p:nvSpPr>
          <p:cNvPr id="5" name="Rectangle 3">
            <a:extLst>
              <a:ext uri="{FF2B5EF4-FFF2-40B4-BE49-F238E27FC236}">
                <a16:creationId xmlns:a16="http://schemas.microsoft.com/office/drawing/2014/main" id="{144CB9D1-A701-CE9A-6408-ECF92B497F66}"/>
              </a:ext>
            </a:extLst>
          </p:cNvPr>
          <p:cNvSpPr>
            <a:spLocks noChangeArrowheads="1"/>
          </p:cNvSpPr>
          <p:nvPr/>
        </p:nvSpPr>
        <p:spPr bwMode="auto">
          <a:xfrm>
            <a:off x="152400" y="2425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图片 3">
            <a:extLst>
              <a:ext uri="{FF2B5EF4-FFF2-40B4-BE49-F238E27FC236}">
                <a16:creationId xmlns:a16="http://schemas.microsoft.com/office/drawing/2014/main" id="{BDA3E319-09F2-DB56-4065-A5224424C258}"/>
              </a:ext>
            </a:extLst>
          </p:cNvPr>
          <p:cNvPicPr>
            <a:picLocks noChangeAspect="1"/>
          </p:cNvPicPr>
          <p:nvPr/>
        </p:nvPicPr>
        <p:blipFill>
          <a:blip r:embed="rId3"/>
          <a:stretch>
            <a:fillRect/>
          </a:stretch>
        </p:blipFill>
        <p:spPr>
          <a:xfrm>
            <a:off x="7007771" y="1272022"/>
            <a:ext cx="3352905" cy="1286548"/>
          </a:xfrm>
          <a:prstGeom prst="rect">
            <a:avLst/>
          </a:prstGeom>
        </p:spPr>
      </p:pic>
      <p:sp>
        <p:nvSpPr>
          <p:cNvPr id="13" name="内容占位符 12">
            <a:extLst>
              <a:ext uri="{FF2B5EF4-FFF2-40B4-BE49-F238E27FC236}">
                <a16:creationId xmlns:a16="http://schemas.microsoft.com/office/drawing/2014/main" id="{65E4BA4E-E41C-74FD-EC29-223AE1FAE7A5}"/>
              </a:ext>
            </a:extLst>
          </p:cNvPr>
          <p:cNvSpPr>
            <a:spLocks noGrp="1"/>
          </p:cNvSpPr>
          <p:nvPr>
            <p:ph sz="half" idx="13"/>
          </p:nvPr>
        </p:nvSpPr>
        <p:spPr>
          <a:xfrm>
            <a:off x="457200" y="1466195"/>
            <a:ext cx="6030310" cy="2868641"/>
          </a:xfrm>
        </p:spPr>
        <p:txBody>
          <a:bodyPr>
            <a:normAutofit fontScale="92500" lnSpcReduction="20000"/>
          </a:bodyPr>
          <a:lstStyle/>
          <a:p>
            <a:r>
              <a:rPr lang="en-US" dirty="0"/>
              <a:t>Main Idea: provide examples of datasets (e.g., </a:t>
            </a:r>
            <a:r>
              <a:rPr lang="en-US" dirty="0" err="1"/>
              <a:t>adsl</a:t>
            </a:r>
            <a:r>
              <a:rPr lang="en-US" dirty="0"/>
              <a:t>, </a:t>
            </a:r>
            <a:r>
              <a:rPr lang="en-US" dirty="0" err="1"/>
              <a:t>adae</a:t>
            </a:r>
            <a:r>
              <a:rPr lang="en-US" dirty="0"/>
              <a:t>, </a:t>
            </a:r>
            <a:r>
              <a:rPr lang="en-US" dirty="0" err="1"/>
              <a:t>etc</a:t>
            </a:r>
            <a:r>
              <a:rPr lang="en-US" dirty="0"/>
              <a:t>), examples of TLFs, and examples of the codes generating them (e.g., TALISMA at Sanofi), then give “few-shots” for each of the TLF desired (e.g., disposition table), in a structured way. Then the LLM will produce what you want. </a:t>
            </a:r>
          </a:p>
          <a:p>
            <a:r>
              <a:rPr lang="en-US" dirty="0"/>
              <a:t>Key point: make the training data in a machine (i.e., LLM) understandable way.</a:t>
            </a:r>
          </a:p>
          <a:p>
            <a:r>
              <a:rPr lang="en-US" dirty="0"/>
              <a:t>Potential automation process: Raw data </a:t>
            </a:r>
            <a:r>
              <a:rPr lang="en-US" dirty="0">
                <a:sym typeface="Wingdings" panose="05000000000000000000" pitchFamily="2" charset="2"/>
              </a:rPr>
              <a:t> SDTM  ADAM  TLF</a:t>
            </a:r>
            <a:endParaRPr lang="en-US" dirty="0"/>
          </a:p>
          <a:p>
            <a:r>
              <a:rPr lang="en-US" dirty="0"/>
              <a:t>Example: Generate an AE table: Prompt: </a:t>
            </a:r>
          </a:p>
          <a:p>
            <a:pPr marL="0" indent="0">
              <a:buNone/>
            </a:pPr>
            <a:endParaRPr lang="en-US" dirty="0"/>
          </a:p>
        </p:txBody>
      </p:sp>
      <p:pic>
        <p:nvPicPr>
          <p:cNvPr id="16" name="图片 15">
            <a:extLst>
              <a:ext uri="{FF2B5EF4-FFF2-40B4-BE49-F238E27FC236}">
                <a16:creationId xmlns:a16="http://schemas.microsoft.com/office/drawing/2014/main" id="{1E950724-FD93-8D64-32F8-00F053D56D44}"/>
              </a:ext>
            </a:extLst>
          </p:cNvPr>
          <p:cNvPicPr>
            <a:picLocks noChangeAspect="1"/>
          </p:cNvPicPr>
          <p:nvPr/>
        </p:nvPicPr>
        <p:blipFill>
          <a:blip r:embed="rId4"/>
          <a:stretch>
            <a:fillRect/>
          </a:stretch>
        </p:blipFill>
        <p:spPr>
          <a:xfrm>
            <a:off x="899107" y="4129884"/>
            <a:ext cx="4934134" cy="2007455"/>
          </a:xfrm>
          <a:prstGeom prst="rect">
            <a:avLst/>
          </a:prstGeom>
        </p:spPr>
      </p:pic>
      <p:pic>
        <p:nvPicPr>
          <p:cNvPr id="19" name="图片 18">
            <a:extLst>
              <a:ext uri="{FF2B5EF4-FFF2-40B4-BE49-F238E27FC236}">
                <a16:creationId xmlns:a16="http://schemas.microsoft.com/office/drawing/2014/main" id="{7C33D255-390B-6AEA-B96C-6282E08775D5}"/>
              </a:ext>
            </a:extLst>
          </p:cNvPr>
          <p:cNvPicPr>
            <a:picLocks noChangeAspect="1"/>
          </p:cNvPicPr>
          <p:nvPr/>
        </p:nvPicPr>
        <p:blipFill>
          <a:blip r:embed="rId5"/>
          <a:stretch>
            <a:fillRect/>
          </a:stretch>
        </p:blipFill>
        <p:spPr>
          <a:xfrm>
            <a:off x="6929417" y="2510659"/>
            <a:ext cx="3431260" cy="3831632"/>
          </a:xfrm>
          <a:prstGeom prst="rect">
            <a:avLst/>
          </a:prstGeom>
        </p:spPr>
      </p:pic>
      <p:sp>
        <p:nvSpPr>
          <p:cNvPr id="20" name="文本框 19">
            <a:extLst>
              <a:ext uri="{FF2B5EF4-FFF2-40B4-BE49-F238E27FC236}">
                <a16:creationId xmlns:a16="http://schemas.microsoft.com/office/drawing/2014/main" id="{4F8D9459-5860-3BC0-8653-930EFB369B4F}"/>
              </a:ext>
            </a:extLst>
          </p:cNvPr>
          <p:cNvSpPr txBox="1"/>
          <p:nvPr/>
        </p:nvSpPr>
        <p:spPr>
          <a:xfrm>
            <a:off x="7007771" y="6435511"/>
            <a:ext cx="4666593" cy="246221"/>
          </a:xfrm>
          <a:prstGeom prst="rect">
            <a:avLst/>
          </a:prstGeom>
          <a:noFill/>
        </p:spPr>
        <p:txBody>
          <a:bodyPr wrap="square">
            <a:spAutoFit/>
          </a:bodyPr>
          <a:lstStyle/>
          <a:p>
            <a:r>
              <a:rPr lang="en-US" sz="1000" b="1" dirty="0"/>
              <a:t>Example</a:t>
            </a:r>
            <a:r>
              <a:rPr lang="en-US" sz="1000" dirty="0"/>
              <a:t>: https://chatgpt.com/share/66f619a9-2a50-8000-8be4-ba695f21b99a</a:t>
            </a:r>
          </a:p>
        </p:txBody>
      </p:sp>
    </p:spTree>
    <p:extLst>
      <p:ext uri="{BB962C8B-B14F-4D97-AF65-F5344CB8AC3E}">
        <p14:creationId xmlns:p14="http://schemas.microsoft.com/office/powerpoint/2010/main" val="3962563342"/>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037C456-A6DA-4DEE-A3FB-4EC3058FD0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9D1F84C-D1FD-4B1B-9CFD-8E0D96AC4DF2}">
  <ds:schemaRefs>
    <ds:schemaRef ds:uri="http://schemas.microsoft.com/sharepoint/v3/contenttype/forms"/>
  </ds:schemaRefs>
</ds:datastoreItem>
</file>

<file path=customXml/itemProps3.xml><?xml version="1.0" encoding="utf-8"?>
<ds:datastoreItem xmlns:ds="http://schemas.openxmlformats.org/officeDocument/2006/customXml" ds:itemID="{5A00B2AC-C335-4100-B8B3-2D9F49A729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Dividend design</Template>
  <TotalTime>4786</TotalTime>
  <Words>1993</Words>
  <Application>Microsoft Macintosh PowerPoint</Application>
  <PresentationFormat>Widescreen</PresentationFormat>
  <Paragraphs>129</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Google Sans</vt:lpstr>
      <vt:lpstr>var( --e-global-typography-5d167aa-font-family )</vt:lpstr>
      <vt:lpstr>Arial</vt:lpstr>
      <vt:lpstr>Calibri</vt:lpstr>
      <vt:lpstr>Gill Sans MT</vt:lpstr>
      <vt:lpstr>Wingdings</vt:lpstr>
      <vt:lpstr>Wingdings 2</vt:lpstr>
      <vt:lpstr>DividendVTI</vt:lpstr>
      <vt:lpstr>Ai &amp; Large language models (llm) in healthcare Lei li, PhD</vt:lpstr>
      <vt:lpstr>Agenda </vt:lpstr>
      <vt:lpstr>Large language models</vt:lpstr>
      <vt:lpstr>What is AI &amp; large language models (llm)</vt:lpstr>
      <vt:lpstr>LLM Technical Details: encoder</vt:lpstr>
      <vt:lpstr>LLM Technical Details: Decoder</vt:lpstr>
      <vt:lpstr>Fine tuning of llm models</vt:lpstr>
      <vt:lpstr>Applications in healthcare</vt:lpstr>
      <vt:lpstr>“Few-shot” prompting with application to programming </vt:lpstr>
      <vt:lpstr>“Few-shot” prompting challenges in automating programming</vt:lpstr>
      <vt:lpstr>Llm with clinical studies other useful areas</vt:lpstr>
      <vt:lpstr>Limitations and summary</vt:lpstr>
      <vt:lpstr>Limitations</vt:lpstr>
      <vt:lpstr>Summary</vt:lpstr>
      <vt:lpstr>Thank you</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Lei Li</dc:creator>
  <cp:lastModifiedBy>Lei Li</cp:lastModifiedBy>
  <cp:revision>120</cp:revision>
  <dcterms:created xsi:type="dcterms:W3CDTF">2024-09-18T18:00:44Z</dcterms:created>
  <dcterms:modified xsi:type="dcterms:W3CDTF">2025-07-15T17:05:02Z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